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7116" r:id="rId8"/>
    <p:sldId id="7117" r:id="rId9"/>
    <p:sldId id="261" r:id="rId10"/>
    <p:sldId id="7118" r:id="rId11"/>
    <p:sldId id="7119" r:id="rId12"/>
    <p:sldId id="7120" r:id="rId13"/>
    <p:sldId id="7121" r:id="rId14"/>
    <p:sldId id="7122" r:id="rId15"/>
    <p:sldId id="7128" r:id="rId16"/>
    <p:sldId id="7133" r:id="rId17"/>
    <p:sldId id="7132" r:id="rId18"/>
    <p:sldId id="7131" r:id="rId19"/>
    <p:sldId id="7129" r:id="rId20"/>
    <p:sldId id="7130" r:id="rId21"/>
    <p:sldId id="7127" r:id="rId22"/>
    <p:sldId id="7126" r:id="rId23"/>
    <p:sldId id="7125" r:id="rId24"/>
    <p:sldId id="7124" r:id="rId25"/>
    <p:sldId id="7123" r:id="rId26"/>
    <p:sldId id="7150" r:id="rId27"/>
    <p:sldId id="7149" r:id="rId28"/>
    <p:sldId id="7165" r:id="rId29"/>
    <p:sldId id="7166" r:id="rId30"/>
    <p:sldId id="7167" r:id="rId31"/>
    <p:sldId id="7168" r:id="rId32"/>
    <p:sldId id="7169" r:id="rId33"/>
    <p:sldId id="7170" r:id="rId34"/>
    <p:sldId id="7171" r:id="rId35"/>
    <p:sldId id="7172" r:id="rId36"/>
    <p:sldId id="7173" r:id="rId37"/>
    <p:sldId id="7174" r:id="rId38"/>
    <p:sldId id="7175" r:id="rId39"/>
    <p:sldId id="7176" r:id="rId40"/>
    <p:sldId id="7177" r:id="rId41"/>
    <p:sldId id="7178" r:id="rId42"/>
    <p:sldId id="7179" r:id="rId43"/>
    <p:sldId id="7180" r:id="rId44"/>
    <p:sldId id="7181" r:id="rId45"/>
    <p:sldId id="7182" r:id="rId46"/>
    <p:sldId id="7183" r:id="rId47"/>
    <p:sldId id="7184" r:id="rId48"/>
    <p:sldId id="7185" r:id="rId49"/>
    <p:sldId id="7186" r:id="rId50"/>
    <p:sldId id="7187" r:id="rId51"/>
    <p:sldId id="7188" r:id="rId52"/>
    <p:sldId id="7189" r:id="rId53"/>
    <p:sldId id="7190" r:id="rId54"/>
    <p:sldId id="7191" r:id="rId55"/>
    <p:sldId id="7192" r:id="rId56"/>
    <p:sldId id="7193" r:id="rId57"/>
    <p:sldId id="7194" r:id="rId58"/>
    <p:sldId id="7195" r:id="rId59"/>
    <p:sldId id="7148" r:id="rId60"/>
    <p:sldId id="7147" r:id="rId61"/>
    <p:sldId id="7146" r:id="rId62"/>
    <p:sldId id="7145" r:id="rId63"/>
    <p:sldId id="7144" r:id="rId64"/>
    <p:sldId id="7143" r:id="rId65"/>
    <p:sldId id="7142" r:id="rId66"/>
    <p:sldId id="7141" r:id="rId67"/>
    <p:sldId id="7140" r:id="rId68"/>
    <p:sldId id="7196" r:id="rId69"/>
    <p:sldId id="7203" r:id="rId70"/>
    <p:sldId id="7197" r:id="rId71"/>
    <p:sldId id="7198" r:id="rId72"/>
    <p:sldId id="7199" r:id="rId73"/>
    <p:sldId id="7200" r:id="rId74"/>
    <p:sldId id="7201" r:id="rId75"/>
    <p:sldId id="7139" r:id="rId76"/>
    <p:sldId id="7138" r:id="rId77"/>
    <p:sldId id="7161" r:id="rId78"/>
    <p:sldId id="7162" r:id="rId79"/>
    <p:sldId id="7163" r:id="rId80"/>
    <p:sldId id="7164" r:id="rId81"/>
    <p:sldId id="7137" r:id="rId82"/>
    <p:sldId id="7136" r:id="rId83"/>
    <p:sldId id="7135" r:id="rId84"/>
    <p:sldId id="7134" r:id="rId85"/>
    <p:sldId id="715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C7CF5-7A0C-4A14-BC86-5D5108BCE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6AC565-667D-4A05-B631-E4AC11657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1AFD02-8AB4-4253-9886-E3015260E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77F943-2C4A-43AD-A70A-6A0BDAD8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54724D-8075-47DB-B274-47304544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22026-15BB-451C-9114-50C45F7E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96B84F-1515-44CC-AA2B-A0F4CFB76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59DC57-FBEB-41BD-8F11-EA4100D7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94217-0527-4F9A-9C34-2B065E52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811C7-9C49-470C-9F32-414CBCBC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F896C6-B161-496B-9418-1EE3ADB40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513C58-480A-436B-A44E-4FD0A2425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31DBF8-B22D-43FA-AA59-3090A49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A6923-449F-43B2-A106-0A88B967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CB3E3E-6482-43DC-A1BC-63C9A857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8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2104E-BF22-4051-8B29-4D7F3B3B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0A89C-484E-4384-95CF-FC0402F41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04482B-E833-468B-B310-1A585B98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BE185C-1711-47E1-96C1-215B1CE6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937FE-2EFF-4CC1-9CC3-DA3E8D51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9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E4DB-7167-42FC-89A5-EEFC06D4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29F13B-69FD-46C7-879C-2F61EAAFD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C46261-40CA-4F8F-B18D-B2FB8FD4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FB2EE8-6739-47EA-9ADF-73784D34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4A7E0-092F-4B7E-B5B1-39A4F92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2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45DEF-AE34-4D79-8790-83639CC9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E8B93E-32E6-417D-85BC-3AD187BAB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9496DB-6EC0-4676-A75C-60FC0C265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612270-3C97-4A26-B454-5D52F644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C674B0-FD19-47EA-B863-AB86850A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42629-2BD0-4196-A7AE-51C9C29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5E2EA-B7A1-4620-9DCA-11BD7D6C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2B728B-459C-44F4-9540-534C87340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DBC73B-DF51-498C-8C78-3D3C09AEC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B688CC-688D-4AE1-9FA4-71E7E72C9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D5DB88-98B8-469F-8423-858B3103B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0A0414-1B9F-4DB7-9AE5-5B7E944F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3E8772-F463-4C7D-9BCD-5703C4A0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A2EB93-EFAB-49E2-B2D4-4EC12F9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8A665-E6E2-4FC2-8147-C16F946B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F3AF92-87C4-4168-A21E-26C69ECE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ADCBD8-ECFD-49B6-9C02-DF5ED17C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38B3FA-FB12-4055-B133-6B5B9876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1C4CC5-7D4B-4665-82E6-F59DB1AE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1EC96DB-3167-440B-B13D-0CF3EAA6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E5C09B-153E-455F-B952-AD6CDA3A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89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EEABB-2691-4A1F-A1C3-14910D2D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B76D1B-E315-403B-B2AD-89D1D701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FEAB0-EF5F-429D-B519-A4D45D66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2BE905-3767-4970-8CE2-1C8D1B30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F1278A-075F-4A3A-8293-EAA6E87D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B0B1A6-5104-4958-94A8-B3B4FB2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1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05C75-7D22-4BAA-9A55-88A268BB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051E866-1FFF-45DE-B986-C04CA0813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01A407-9D27-469E-9C5D-D27DBCCEF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F153D0-D7F8-4155-8313-62CAFC21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8F39DF-155B-4461-A3ED-60EF3399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965707-54D3-4040-8D3C-C4E2F6F2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0989183-6B80-4642-8CBF-51E31371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6AF7FC-FE87-4B2D-AF2E-E5E894A9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695449-2841-4D04-9FBB-27D2D6810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BB7C6-A44C-4C5D-82E7-5190D310807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548B4-D284-4046-B576-7D1BA1FB7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8510B2-CBEB-4042-9288-26F67329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8D56E-FB09-4B57-BB04-031D3B295A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86FA101C-297A-4629-972D-47DCC676B755}"/>
              </a:ext>
            </a:extLst>
          </p:cNvPr>
          <p:cNvSpPr/>
          <p:nvPr/>
        </p:nvSpPr>
        <p:spPr>
          <a:xfrm>
            <a:off x="469201" y="3312050"/>
            <a:ext cx="11202931" cy="432000"/>
          </a:xfrm>
          <a:prstGeom prst="roundRect">
            <a:avLst/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Supply Chain Management</a:t>
            </a:r>
          </a:p>
        </p:txBody>
      </p:sp>
      <p:sp>
        <p:nvSpPr>
          <p:cNvPr id="5" name="Freeform: Shape 24">
            <a:extLst>
              <a:ext uri="{FF2B5EF4-FFF2-40B4-BE49-F238E27FC236}">
                <a16:creationId xmlns:a16="http://schemas.microsoft.com/office/drawing/2014/main" id="{B6ADE343-9A34-437C-833E-29440D8DE77A}"/>
              </a:ext>
            </a:extLst>
          </p:cNvPr>
          <p:cNvSpPr/>
          <p:nvPr/>
        </p:nvSpPr>
        <p:spPr>
          <a:xfrm>
            <a:off x="2210938" y="3077211"/>
            <a:ext cx="7219665" cy="866992"/>
          </a:xfrm>
          <a:custGeom>
            <a:avLst/>
            <a:gdLst>
              <a:gd name="connsiteX0" fmla="*/ 0 w 6482686"/>
              <a:gd name="connsiteY0" fmla="*/ 0 h 887104"/>
              <a:gd name="connsiteX1" fmla="*/ 914400 w 6482686"/>
              <a:gd name="connsiteY1" fmla="*/ 873456 h 887104"/>
              <a:gd name="connsiteX2" fmla="*/ 6482686 w 6482686"/>
              <a:gd name="connsiteY2" fmla="*/ 887104 h 887104"/>
              <a:gd name="connsiteX3" fmla="*/ 1801504 w 6482686"/>
              <a:gd name="connsiteY3" fmla="*/ 81886 h 887104"/>
              <a:gd name="connsiteX4" fmla="*/ 0 w 6482686"/>
              <a:gd name="connsiteY4" fmla="*/ 0 h 887104"/>
              <a:gd name="connsiteX0" fmla="*/ 0 w 8952931"/>
              <a:gd name="connsiteY0" fmla="*/ 0 h 900752"/>
              <a:gd name="connsiteX1" fmla="*/ 914400 w 8952931"/>
              <a:gd name="connsiteY1" fmla="*/ 873456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4207820 w 8952931"/>
              <a:gd name="connsiteY3" fmla="*/ 33760 h 900752"/>
              <a:gd name="connsiteX4" fmla="*/ 0 w 8952931"/>
              <a:gd name="connsiteY4" fmla="*/ 0 h 900752"/>
              <a:gd name="connsiteX0" fmla="*/ 673050 w 7219665"/>
              <a:gd name="connsiteY0" fmla="*/ 2335 h 866992"/>
              <a:gd name="connsiteX1" fmla="*/ 0 w 7219665"/>
              <a:gd name="connsiteY1" fmla="*/ 826048 h 866992"/>
              <a:gd name="connsiteX2" fmla="*/ 7219665 w 7219665"/>
              <a:gd name="connsiteY2" fmla="*/ 866992 h 866992"/>
              <a:gd name="connsiteX3" fmla="*/ 2474554 w 7219665"/>
              <a:gd name="connsiteY3" fmla="*/ 0 h 866992"/>
              <a:gd name="connsiteX4" fmla="*/ 673050 w 7219665"/>
              <a:gd name="connsiteY4" fmla="*/ 2335 h 86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9665" h="866992">
                <a:moveTo>
                  <a:pt x="673050" y="2335"/>
                </a:moveTo>
                <a:lnTo>
                  <a:pt x="0" y="826048"/>
                </a:lnTo>
                <a:lnTo>
                  <a:pt x="7219665" y="866992"/>
                </a:lnTo>
                <a:lnTo>
                  <a:pt x="2474554" y="0"/>
                </a:lnTo>
                <a:lnTo>
                  <a:pt x="673050" y="2335"/>
                </a:lnTo>
                <a:close/>
              </a:path>
            </a:pathLst>
          </a:custGeom>
          <a:gradFill>
            <a:gsLst>
              <a:gs pos="100000">
                <a:sysClr val="window" lastClr="FFFFFF">
                  <a:lumMod val="95000"/>
                </a:sysClr>
              </a:gs>
              <a:gs pos="0">
                <a:srgbClr val="EA428A">
                  <a:lumMod val="50000"/>
                  <a:alpha val="71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5C4E413-91B6-4B3C-870C-91374F7699BD}"/>
              </a:ext>
            </a:extLst>
          </p:cNvPr>
          <p:cNvSpPr/>
          <p:nvPr/>
        </p:nvSpPr>
        <p:spPr>
          <a:xfrm>
            <a:off x="469201" y="1207760"/>
            <a:ext cx="11202931" cy="432000"/>
          </a:xfrm>
          <a:prstGeom prst="roundRect">
            <a:avLst/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Strategic Plan &amp; Scope</a:t>
            </a: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984957EC-0783-431B-9852-76C2A9325376}"/>
              </a:ext>
            </a:extLst>
          </p:cNvPr>
          <p:cNvSpPr/>
          <p:nvPr/>
        </p:nvSpPr>
        <p:spPr>
          <a:xfrm>
            <a:off x="469202" y="2384664"/>
            <a:ext cx="1944000" cy="756000"/>
          </a:xfrm>
          <a:prstGeom prst="roundRect">
            <a:avLst>
              <a:gd name="adj" fmla="val 11958"/>
            </a:avLst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Design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125F63E-6405-404A-9260-DCA93BDF9698}"/>
              </a:ext>
            </a:extLst>
          </p:cNvPr>
          <p:cNvSpPr/>
          <p:nvPr/>
        </p:nvSpPr>
        <p:spPr>
          <a:xfrm>
            <a:off x="2783935" y="2384664"/>
            <a:ext cx="1944000" cy="756000"/>
          </a:xfrm>
          <a:prstGeom prst="roundRect">
            <a:avLst>
              <a:gd name="adj" fmla="val 12455"/>
            </a:avLst>
          </a:prstGeom>
          <a:solidFill>
            <a:srgbClr val="EA428A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C7F2C0F8-83B4-486E-B794-68A88042326C}"/>
              </a:ext>
            </a:extLst>
          </p:cNvPr>
          <p:cNvSpPr/>
          <p:nvPr/>
        </p:nvSpPr>
        <p:spPr>
          <a:xfrm>
            <a:off x="469201" y="1797034"/>
            <a:ext cx="11202931" cy="432000"/>
          </a:xfrm>
          <a:prstGeom prst="roundRect">
            <a:avLst/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Level Network Architecture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DFA31E74-4751-4E98-8598-F398CAF8ECEF}"/>
              </a:ext>
            </a:extLst>
          </p:cNvPr>
          <p:cNvSpPr/>
          <p:nvPr/>
        </p:nvSpPr>
        <p:spPr>
          <a:xfrm>
            <a:off x="7413401" y="2384664"/>
            <a:ext cx="1944000" cy="756000"/>
          </a:xfrm>
          <a:prstGeom prst="roundRect">
            <a:avLst>
              <a:gd name="adj" fmla="val 10598"/>
            </a:avLst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Field Maintenance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A123AA74-3F93-4A4C-890E-4D38ED970E2D}"/>
              </a:ext>
            </a:extLst>
          </p:cNvPr>
          <p:cNvSpPr/>
          <p:nvPr/>
        </p:nvSpPr>
        <p:spPr>
          <a:xfrm>
            <a:off x="5098668" y="2384664"/>
            <a:ext cx="1944000" cy="756000"/>
          </a:xfrm>
          <a:prstGeom prst="roundRect">
            <a:avLst>
              <a:gd name="adj" fmla="val 11051"/>
            </a:avLst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Operations &amp; Maintenance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A83924A0-97E0-4F52-A891-E026EFF30AAB}"/>
              </a:ext>
            </a:extLst>
          </p:cNvPr>
          <p:cNvSpPr/>
          <p:nvPr/>
        </p:nvSpPr>
        <p:spPr>
          <a:xfrm>
            <a:off x="9728132" y="2384664"/>
            <a:ext cx="1944000" cy="756000"/>
          </a:xfrm>
          <a:prstGeom prst="roundRect">
            <a:avLst>
              <a:gd name="adj" fmla="val 9150"/>
            </a:avLst>
          </a:prstGeom>
          <a:solidFill>
            <a:srgbClr val="00AEEF">
              <a:lumMod val="50000"/>
            </a:srgbClr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Post-Launch Engineering</a:t>
            </a:r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BC904275-7C7E-40E0-A757-773967E047D4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13202" y="2762664"/>
            <a:ext cx="370733" cy="0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FD9920-CB2C-4471-9F45-F6D7F17E6ABA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27935" y="2762664"/>
            <a:ext cx="370733" cy="0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D60C2CD8-DE23-4109-92B7-4BB368252D5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042668" y="2762664"/>
            <a:ext cx="370733" cy="0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40FADC7D-A1F4-44AC-B49D-EEEC77102AF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9357401" y="2762664"/>
            <a:ext cx="370731" cy="0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9926F031-FC3C-4D14-BCA5-2FCECC61E266}"/>
              </a:ext>
            </a:extLst>
          </p:cNvPr>
          <p:cNvSpPr/>
          <p:nvPr/>
        </p:nvSpPr>
        <p:spPr>
          <a:xfrm>
            <a:off x="2069425" y="3915436"/>
            <a:ext cx="7456715" cy="2335239"/>
          </a:xfrm>
          <a:prstGeom prst="roundRect">
            <a:avLst>
              <a:gd name="adj" fmla="val 5529"/>
            </a:avLst>
          </a:prstGeom>
          <a:solidFill>
            <a:sysClr val="window" lastClr="FFFFFF"/>
          </a:solidFill>
          <a:ln w="1270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sp>
        <p:nvSpPr>
          <p:cNvPr id="18" name="Rectangle: Rounded Corners 26">
            <a:extLst>
              <a:ext uri="{FF2B5EF4-FFF2-40B4-BE49-F238E27FC236}">
                <a16:creationId xmlns:a16="http://schemas.microsoft.com/office/drawing/2014/main" id="{D3797D29-B095-4BAC-8062-2B473192E999}"/>
              </a:ext>
            </a:extLst>
          </p:cNvPr>
          <p:cNvSpPr/>
          <p:nvPr/>
        </p:nvSpPr>
        <p:spPr>
          <a:xfrm>
            <a:off x="2361469" y="4307163"/>
            <a:ext cx="6885311" cy="4320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 Management</a:t>
            </a:r>
          </a:p>
        </p:txBody>
      </p:sp>
      <p:sp>
        <p:nvSpPr>
          <p:cNvPr id="19" name="Rectangle: Rounded Corners 35">
            <a:extLst>
              <a:ext uri="{FF2B5EF4-FFF2-40B4-BE49-F238E27FC236}">
                <a16:creationId xmlns:a16="http://schemas.microsoft.com/office/drawing/2014/main" id="{4A476810-7F3B-4A5E-921D-0334FE3840D1}"/>
              </a:ext>
            </a:extLst>
          </p:cNvPr>
          <p:cNvSpPr/>
          <p:nvPr/>
        </p:nvSpPr>
        <p:spPr>
          <a:xfrm>
            <a:off x="7245441" y="4978193"/>
            <a:ext cx="1996658" cy="4320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I&amp;C: Inside Plant</a:t>
            </a:r>
          </a:p>
        </p:txBody>
      </p:sp>
      <p:cxnSp>
        <p:nvCxnSpPr>
          <p:cNvPr id="20" name="Straight Arrow Connector 79">
            <a:extLst>
              <a:ext uri="{FF2B5EF4-FFF2-40B4-BE49-F238E27FC236}">
                <a16:creationId xmlns:a16="http://schemas.microsoft.com/office/drawing/2014/main" id="{1FA3810C-D3EC-44AA-BC88-BB5BFAACC60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335423" y="5480065"/>
            <a:ext cx="536374" cy="0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82">
            <a:extLst>
              <a:ext uri="{FF2B5EF4-FFF2-40B4-BE49-F238E27FC236}">
                <a16:creationId xmlns:a16="http://schemas.microsoft.com/office/drawing/2014/main" id="{6D389E37-7513-40C9-A9D7-06E369CF88EB}"/>
              </a:ext>
            </a:extLst>
          </p:cNvPr>
          <p:cNvSpPr txBox="1"/>
          <p:nvPr/>
        </p:nvSpPr>
        <p:spPr>
          <a:xfrm>
            <a:off x="9871797" y="5280154"/>
            <a:ext cx="1116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to Operations</a:t>
            </a:r>
          </a:p>
        </p:txBody>
      </p:sp>
      <p:sp>
        <p:nvSpPr>
          <p:cNvPr id="22" name="Callout: Right Arrow 85">
            <a:extLst>
              <a:ext uri="{FF2B5EF4-FFF2-40B4-BE49-F238E27FC236}">
                <a16:creationId xmlns:a16="http://schemas.microsoft.com/office/drawing/2014/main" id="{6C3CEA3B-FF5F-4FB5-8B37-6320B95524D1}"/>
              </a:ext>
            </a:extLst>
          </p:cNvPr>
          <p:cNvSpPr/>
          <p:nvPr/>
        </p:nvSpPr>
        <p:spPr>
          <a:xfrm>
            <a:off x="304433" y="3930555"/>
            <a:ext cx="1719358" cy="2320119"/>
          </a:xfrm>
          <a:prstGeom prst="rightArrowCallout">
            <a:avLst>
              <a:gd name="adj1" fmla="val 23412"/>
              <a:gd name="adj2" fmla="val 18650"/>
              <a:gd name="adj3" fmla="val 17003"/>
              <a:gd name="adj4" fmla="val 74750"/>
            </a:avLst>
          </a:prstGeom>
          <a:noFill/>
          <a:ln w="19050" cap="flat" cmpd="sng" algn="ctr">
            <a:solidFill>
              <a:srgbClr val="00AEEF">
                <a:lumMod val="50000"/>
              </a:srgbClr>
            </a:solidFill>
            <a:prstDash val="solid"/>
            <a:miter lim="800000"/>
          </a:ln>
          <a:effectLst/>
        </p:spPr>
        <p:txBody>
          <a:bodyPr lIns="71981" rIns="71981" rtlCol="0" anchor="ctr"/>
          <a:lstStyle/>
          <a:p>
            <a:pPr marL="171399" marR="0" lvl="0" indent="-171399" defTabSz="9141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HLD</a:t>
            </a:r>
          </a:p>
          <a:p>
            <a:pPr marL="171399" marR="0" lvl="0" indent="-171399" defTabSz="9141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LLD</a:t>
            </a:r>
          </a:p>
          <a:p>
            <a:pPr marL="171399" marR="0" lvl="0" indent="-171399" defTabSz="9141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Selected Equipment &amp; Vendors</a:t>
            </a:r>
          </a:p>
          <a:p>
            <a:pPr marL="171399" marR="0" lvl="0" indent="-171399" defTabSz="914126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Strategy</a:t>
            </a:r>
          </a:p>
        </p:txBody>
      </p:sp>
      <p:sp>
        <p:nvSpPr>
          <p:cNvPr id="23" name="Rectangle: Rounded Corners 68">
            <a:extLst>
              <a:ext uri="{FF2B5EF4-FFF2-40B4-BE49-F238E27FC236}">
                <a16:creationId xmlns:a16="http://schemas.microsoft.com/office/drawing/2014/main" id="{84DC7E0E-350E-445F-9250-31C6133736BB}"/>
              </a:ext>
            </a:extLst>
          </p:cNvPr>
          <p:cNvSpPr/>
          <p:nvPr/>
        </p:nvSpPr>
        <p:spPr>
          <a:xfrm>
            <a:off x="4803455" y="4978193"/>
            <a:ext cx="1996658" cy="432000"/>
          </a:xfrm>
          <a:prstGeom prst="roundRect">
            <a:avLst/>
          </a:prstGeom>
          <a:solidFill>
            <a:srgbClr val="E5E8E8">
              <a:lumMod val="75000"/>
            </a:srgb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</a:t>
            </a: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 Management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Rectangle: Rounded Corners 69">
            <a:extLst>
              <a:ext uri="{FF2B5EF4-FFF2-40B4-BE49-F238E27FC236}">
                <a16:creationId xmlns:a16="http://schemas.microsoft.com/office/drawing/2014/main" id="{0F0AA8FC-3B14-43E5-9AB9-093F7812F955}"/>
              </a:ext>
            </a:extLst>
          </p:cNvPr>
          <p:cNvSpPr/>
          <p:nvPr/>
        </p:nvSpPr>
        <p:spPr>
          <a:xfrm>
            <a:off x="2361469" y="4978193"/>
            <a:ext cx="1996658" cy="99941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Survey</a:t>
            </a:r>
          </a:p>
        </p:txBody>
      </p:sp>
      <p:sp>
        <p:nvSpPr>
          <p:cNvPr id="25" name="Rectangle: Rounded Corners 72">
            <a:extLst>
              <a:ext uri="{FF2B5EF4-FFF2-40B4-BE49-F238E27FC236}">
                <a16:creationId xmlns:a16="http://schemas.microsoft.com/office/drawing/2014/main" id="{4499C354-333C-450D-A406-CA275C0E5630}"/>
              </a:ext>
            </a:extLst>
          </p:cNvPr>
          <p:cNvSpPr/>
          <p:nvPr/>
        </p:nvSpPr>
        <p:spPr>
          <a:xfrm>
            <a:off x="4803455" y="5562547"/>
            <a:ext cx="1996658" cy="4320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Fiber Construction Management</a:t>
            </a:r>
          </a:p>
        </p:txBody>
      </p:sp>
      <p:sp>
        <p:nvSpPr>
          <p:cNvPr id="26" name="Rectangle: Rounded Corners 74">
            <a:extLst>
              <a:ext uri="{FF2B5EF4-FFF2-40B4-BE49-F238E27FC236}">
                <a16:creationId xmlns:a16="http://schemas.microsoft.com/office/drawing/2014/main" id="{91F31003-AA40-4ED0-847C-D6ACE23FF9C5}"/>
              </a:ext>
            </a:extLst>
          </p:cNvPr>
          <p:cNvSpPr/>
          <p:nvPr/>
        </p:nvSpPr>
        <p:spPr>
          <a:xfrm>
            <a:off x="7245441" y="5557153"/>
            <a:ext cx="1996658" cy="43200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I&amp;C: Outside Plant</a:t>
            </a:r>
          </a:p>
        </p:txBody>
      </p:sp>
      <p:sp>
        <p:nvSpPr>
          <p:cNvPr id="27" name="Rectangle: Rounded Corners 80">
            <a:extLst>
              <a:ext uri="{FF2B5EF4-FFF2-40B4-BE49-F238E27FC236}">
                <a16:creationId xmlns:a16="http://schemas.microsoft.com/office/drawing/2014/main" id="{0618F2C0-08CE-45FA-A66D-0FF288C0BA80}"/>
              </a:ext>
            </a:extLst>
          </p:cNvPr>
          <p:cNvSpPr/>
          <p:nvPr/>
        </p:nvSpPr>
        <p:spPr>
          <a:xfrm>
            <a:off x="4703784" y="4848758"/>
            <a:ext cx="2196000" cy="1248531"/>
          </a:xfrm>
          <a:prstGeom prst="roundRect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: Rounded Corners 81">
            <a:extLst>
              <a:ext uri="{FF2B5EF4-FFF2-40B4-BE49-F238E27FC236}">
                <a16:creationId xmlns:a16="http://schemas.microsoft.com/office/drawing/2014/main" id="{752B3F47-90B1-4A6B-9BA6-D166BFEF5780}"/>
              </a:ext>
            </a:extLst>
          </p:cNvPr>
          <p:cNvSpPr/>
          <p:nvPr/>
        </p:nvSpPr>
        <p:spPr>
          <a:xfrm>
            <a:off x="7139423" y="4855799"/>
            <a:ext cx="2196000" cy="1248531"/>
          </a:xfrm>
          <a:prstGeom prst="roundRect">
            <a:avLst/>
          </a:prstGeom>
          <a:noFill/>
          <a:ln w="12700" cap="flat" cmpd="sng" algn="ctr">
            <a:solidFill>
              <a:srgbClr val="000000">
                <a:lumMod val="65000"/>
                <a:lumOff val="3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9" name="Straight Arrow Connector 83">
            <a:extLst>
              <a:ext uri="{FF2B5EF4-FFF2-40B4-BE49-F238E27FC236}">
                <a16:creationId xmlns:a16="http://schemas.microsoft.com/office/drawing/2014/main" id="{EAB4BEA9-0F78-4D5C-A1D2-0210BC85798E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4358127" y="5473024"/>
            <a:ext cx="345657" cy="4877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Straight Arrow Connector 86">
            <a:extLst>
              <a:ext uri="{FF2B5EF4-FFF2-40B4-BE49-F238E27FC236}">
                <a16:creationId xmlns:a16="http://schemas.microsoft.com/office/drawing/2014/main" id="{5A632468-50EF-4C77-944F-CF5E16E48D0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899784" y="5473024"/>
            <a:ext cx="239639" cy="7041"/>
          </a:xfrm>
          <a:prstGeom prst="straightConnector1">
            <a:avLst/>
          </a:prstGeom>
          <a:noFill/>
          <a:ln w="63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265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E1307E10-6CE6-4A25-A921-16E1C10FFBD8}"/>
              </a:ext>
            </a:extLst>
          </p:cNvPr>
          <p:cNvGrpSpPr/>
          <p:nvPr/>
        </p:nvGrpSpPr>
        <p:grpSpPr>
          <a:xfrm>
            <a:off x="1723211" y="2155928"/>
            <a:ext cx="8409776" cy="1273072"/>
            <a:chOff x="1723211" y="2155928"/>
            <a:chExt cx="8409776" cy="1273072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E7B231F2-D891-415B-BBFA-164F75B8CCAC}"/>
                </a:ext>
              </a:extLst>
            </p:cNvPr>
            <p:cNvSpPr/>
            <p:nvPr/>
          </p:nvSpPr>
          <p:spPr>
            <a:xfrm>
              <a:off x="3085493" y="2155928"/>
              <a:ext cx="782419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Tower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Assembling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and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Erection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28062F11-1D29-4B69-ACFB-8D39E81A0703}"/>
                </a:ext>
              </a:extLst>
            </p:cNvPr>
            <p:cNvSpPr/>
            <p:nvPr/>
          </p:nvSpPr>
          <p:spPr>
            <a:xfrm>
              <a:off x="4082755" y="2155928"/>
              <a:ext cx="706478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Shelter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/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Cabinet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Erection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BC25C97-1414-4582-98F4-3161C9421000}"/>
                </a:ext>
              </a:extLst>
            </p:cNvPr>
            <p:cNvSpPr/>
            <p:nvPr/>
          </p:nvSpPr>
          <p:spPr>
            <a:xfrm>
              <a:off x="4977381" y="2165072"/>
              <a:ext cx="960714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Antenna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Mounts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supply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and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F0DB947-5396-4B49-8B6C-58C494CC8EFB}"/>
                </a:ext>
              </a:extLst>
            </p:cNvPr>
            <p:cNvSpPr/>
            <p:nvPr/>
          </p:nvSpPr>
          <p:spPr>
            <a:xfrm>
              <a:off x="6118894" y="2165072"/>
              <a:ext cx="861764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Cable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9A3CED6-43F6-4F2F-A74F-627E109F8D7B}"/>
                </a:ext>
              </a:extLst>
            </p:cNvPr>
            <p:cNvSpPr/>
            <p:nvPr/>
          </p:nvSpPr>
          <p:spPr>
            <a:xfrm>
              <a:off x="2523911" y="2225353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A1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4399CA76-0232-4F5B-A809-0CCF720B24B4}"/>
                </a:ext>
              </a:extLst>
            </p:cNvPr>
            <p:cNvCxnSpPr>
              <a:cxnSpLocks/>
              <a:stCxn id="9" idx="6"/>
              <a:endCxn id="5" idx="1"/>
            </p:cNvCxnSpPr>
            <p:nvPr/>
          </p:nvCxnSpPr>
          <p:spPr>
            <a:xfrm>
              <a:off x="2827306" y="2398443"/>
              <a:ext cx="25818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351B0B7-8B8D-43F1-9E61-08DF955D6CFF}"/>
                </a:ext>
              </a:extLst>
            </p:cNvPr>
            <p:cNvSpPr/>
            <p:nvPr/>
          </p:nvSpPr>
          <p:spPr>
            <a:xfrm>
              <a:off x="2520612" y="2640958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A2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12" name="Conector: angular 11">
              <a:extLst>
                <a:ext uri="{FF2B5EF4-FFF2-40B4-BE49-F238E27FC236}">
                  <a16:creationId xmlns:a16="http://schemas.microsoft.com/office/drawing/2014/main" id="{8C7F39B9-E230-453C-AB3B-DD03D4E00FFA}"/>
                </a:ext>
              </a:extLst>
            </p:cNvPr>
            <p:cNvCxnSpPr>
              <a:cxnSpLocks/>
              <a:stCxn id="11" idx="6"/>
              <a:endCxn id="7" idx="2"/>
            </p:cNvCxnSpPr>
            <p:nvPr/>
          </p:nvCxnSpPr>
          <p:spPr>
            <a:xfrm flipV="1">
              <a:off x="2824007" y="2650102"/>
              <a:ext cx="2633731" cy="163946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2E72B50-2DEB-47CD-B7A4-84B1DCEB71F3}"/>
                </a:ext>
              </a:extLst>
            </p:cNvPr>
            <p:cNvSpPr/>
            <p:nvPr/>
          </p:nvSpPr>
          <p:spPr>
            <a:xfrm>
              <a:off x="2520612" y="3082820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A3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14" name="Conector: angular 13">
              <a:extLst>
                <a:ext uri="{FF2B5EF4-FFF2-40B4-BE49-F238E27FC236}">
                  <a16:creationId xmlns:a16="http://schemas.microsoft.com/office/drawing/2014/main" id="{20E6983B-8BF6-4F3F-AF59-5DC1A1475F3D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924592" y="2640958"/>
              <a:ext cx="1511402" cy="642270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B518364D-DADE-4FAE-AF0C-E0D07CA51BE7}"/>
                </a:ext>
              </a:extLst>
            </p:cNvPr>
            <p:cNvSpPr/>
            <p:nvPr/>
          </p:nvSpPr>
          <p:spPr>
            <a:xfrm>
              <a:off x="7193360" y="2165218"/>
              <a:ext cx="879732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Power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7A24A48F-3B35-4658-98EC-B4F697D756BA}"/>
                </a:ext>
              </a:extLst>
            </p:cNvPr>
            <p:cNvSpPr/>
            <p:nvPr/>
          </p:nvSpPr>
          <p:spPr>
            <a:xfrm>
              <a:off x="8265676" y="2165218"/>
              <a:ext cx="850867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Grounding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&amp;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Lightning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A8FAC4D-4B92-4D7F-B246-AB25AEB802F8}"/>
                </a:ext>
              </a:extLst>
            </p:cNvPr>
            <p:cNvSpPr/>
            <p:nvPr/>
          </p:nvSpPr>
          <p:spPr>
            <a:xfrm>
              <a:off x="9601912" y="2879303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B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E329A716-9E25-440B-80B9-04A6D961BE45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>
              <a:off x="9747820" y="2599181"/>
              <a:ext cx="5790" cy="280122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3AF10D3-FECC-4699-AD50-2F07314CE55D}"/>
                </a:ext>
              </a:extLst>
            </p:cNvPr>
            <p:cNvSpPr txBox="1"/>
            <p:nvPr/>
          </p:nvSpPr>
          <p:spPr>
            <a:xfrm>
              <a:off x="9016226" y="2909929"/>
              <a:ext cx="63435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Start</a:t>
              </a:r>
              <a:r>
                <a:rPr lang="es-ES" sz="1000" kern="0" dirty="0">
                  <a:solidFill>
                    <a:srgbClr val="145431"/>
                  </a:solidFill>
                  <a:cs typeface="Calibri" panose="020F0502020204030204" pitchFamily="34" charset="0"/>
                </a:rPr>
                <a:t> </a:t>
              </a:r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Site</a:t>
              </a:r>
              <a:r>
                <a:rPr lang="es-ES" sz="1000" kern="0" dirty="0">
                  <a:solidFill>
                    <a:srgbClr val="145431"/>
                  </a:solidFill>
                  <a:cs typeface="Calibri" panose="020F0502020204030204" pitchFamily="34" charset="0"/>
                </a:rPr>
                <a:t> </a:t>
              </a:r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Installation</a:t>
              </a:r>
              <a:endParaRPr lang="en-US" sz="1000" kern="0" dirty="0" err="1">
                <a:solidFill>
                  <a:srgbClr val="14543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0" name="Diagrama de flujo: documento 19">
              <a:extLst>
                <a:ext uri="{FF2B5EF4-FFF2-40B4-BE49-F238E27FC236}">
                  <a16:creationId xmlns:a16="http://schemas.microsoft.com/office/drawing/2014/main" id="{E0B45DE1-D4C4-471D-BD44-27D397D02910}"/>
                </a:ext>
              </a:extLst>
            </p:cNvPr>
            <p:cNvSpPr/>
            <p:nvPr/>
          </p:nvSpPr>
          <p:spPr>
            <a:xfrm>
              <a:off x="9362652" y="2188333"/>
              <a:ext cx="770335" cy="439932"/>
            </a:xfrm>
            <a:prstGeom prst="flowChartDocument">
              <a:avLst/>
            </a:prstGeom>
            <a:solidFill>
              <a:srgbClr val="B5925A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Acceptance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5A2D28D7-AA46-4F9F-B97F-E18240C7297C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867912" y="2398443"/>
              <a:ext cx="21484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73049D6A-1154-4D4F-9572-DD401BFB345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789233" y="2398443"/>
              <a:ext cx="188148" cy="9144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13A7ED01-5DF5-48C3-A01E-3F280566BE6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938095" y="2407587"/>
              <a:ext cx="18079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4AA0FC8B-D795-433D-881C-F95D7820ECF0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>
            <a:xfrm>
              <a:off x="6980658" y="2407587"/>
              <a:ext cx="212702" cy="146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36FF2D3-DF7E-4E10-948F-52185E30C8F6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8073092" y="2407733"/>
              <a:ext cx="19258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4C7F6FD7-335E-489F-9A28-8907623BA525}"/>
                </a:ext>
              </a:extLst>
            </p:cNvPr>
            <p:cNvCxnSpPr>
              <a:cxnSpLocks/>
              <a:stCxn id="16" idx="3"/>
              <a:endCxn id="20" idx="1"/>
            </p:cNvCxnSpPr>
            <p:nvPr/>
          </p:nvCxnSpPr>
          <p:spPr>
            <a:xfrm>
              <a:off x="9116543" y="2407733"/>
              <a:ext cx="246109" cy="566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E2913F1-F1FD-4905-9C64-D1AD0571DAC0}"/>
                </a:ext>
              </a:extLst>
            </p:cNvPr>
            <p:cNvSpPr txBox="1"/>
            <p:nvPr/>
          </p:nvSpPr>
          <p:spPr>
            <a:xfrm>
              <a:off x="1744899" y="2257856"/>
              <a:ext cx="7633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ES" sz="1000" kern="0" dirty="0">
                  <a:solidFill>
                    <a:srgbClr val="145431"/>
                  </a:solidFill>
                  <a:cs typeface="Calibri" panose="020F0502020204030204" pitchFamily="34" charset="0"/>
                </a:rPr>
                <a:t>New Tower </a:t>
              </a:r>
            </a:p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Site</a:t>
              </a:r>
              <a:endParaRPr lang="en-US" sz="1000" kern="0" dirty="0" err="1">
                <a:solidFill>
                  <a:srgbClr val="14543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42DC334-F8E7-4364-A972-4CE01B9E312E}"/>
                </a:ext>
              </a:extLst>
            </p:cNvPr>
            <p:cNvSpPr txBox="1"/>
            <p:nvPr/>
          </p:nvSpPr>
          <p:spPr>
            <a:xfrm>
              <a:off x="1738249" y="2643544"/>
              <a:ext cx="807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Existing</a:t>
              </a:r>
              <a:r>
                <a:rPr lang="es-ES" sz="1000" kern="0" dirty="0">
                  <a:solidFill>
                    <a:srgbClr val="145431"/>
                  </a:solidFill>
                  <a:cs typeface="Calibri" panose="020F0502020204030204" pitchFamily="34" charset="0"/>
                </a:rPr>
                <a:t> Tower </a:t>
              </a:r>
            </a:p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Site</a:t>
              </a:r>
              <a:endParaRPr lang="en-US" sz="1000" kern="0" dirty="0" err="1">
                <a:solidFill>
                  <a:srgbClr val="14543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147721F-7A95-46D9-A45E-A43472BB5813}"/>
                </a:ext>
              </a:extLst>
            </p:cNvPr>
            <p:cNvSpPr txBox="1"/>
            <p:nvPr/>
          </p:nvSpPr>
          <p:spPr>
            <a:xfrm>
              <a:off x="1723211" y="3063970"/>
              <a:ext cx="92289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Rooftop</a:t>
              </a:r>
              <a:r>
                <a:rPr lang="es-ES" sz="1000" kern="0" dirty="0">
                  <a:solidFill>
                    <a:srgbClr val="145431"/>
                  </a:solidFill>
                  <a:cs typeface="Calibri" panose="020F0502020204030204" pitchFamily="34" charset="0"/>
                </a:rPr>
                <a:t> </a:t>
              </a:r>
            </a:p>
            <a:p>
              <a:r>
                <a:rPr lang="es-ES" sz="1000" kern="0" dirty="0" err="1">
                  <a:solidFill>
                    <a:srgbClr val="145431"/>
                  </a:solidFill>
                  <a:cs typeface="Calibri" panose="020F0502020204030204" pitchFamily="34" charset="0"/>
                </a:rPr>
                <a:t>Site</a:t>
              </a:r>
              <a:endParaRPr lang="en-US" sz="1000" kern="0" dirty="0" err="1">
                <a:solidFill>
                  <a:srgbClr val="145431"/>
                </a:solidFill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57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5CAF50C2-2A8D-452C-AF65-41B9AE581E5D}"/>
              </a:ext>
            </a:extLst>
          </p:cNvPr>
          <p:cNvGrpSpPr/>
          <p:nvPr/>
        </p:nvGrpSpPr>
        <p:grpSpPr>
          <a:xfrm>
            <a:off x="1658782" y="675389"/>
            <a:ext cx="5783908" cy="5507222"/>
            <a:chOff x="1658782" y="675389"/>
            <a:chExt cx="5783908" cy="550722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C9D6465-AADA-4845-9659-9BD4352D85AB}"/>
                </a:ext>
              </a:extLst>
            </p:cNvPr>
            <p:cNvGrpSpPr/>
            <p:nvPr/>
          </p:nvGrpSpPr>
          <p:grpSpPr>
            <a:xfrm>
              <a:off x="1658782" y="675389"/>
              <a:ext cx="3131999" cy="5507222"/>
              <a:chOff x="886047" y="790797"/>
              <a:chExt cx="3131999" cy="5507222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25564775-6446-4B3C-9033-DA698E682C6A}"/>
                  </a:ext>
                </a:extLst>
              </p:cNvPr>
              <p:cNvGrpSpPr/>
              <p:nvPr/>
            </p:nvGrpSpPr>
            <p:grpSpPr>
              <a:xfrm>
                <a:off x="886047" y="790797"/>
                <a:ext cx="3131999" cy="5448300"/>
                <a:chOff x="886047" y="790797"/>
                <a:chExt cx="3131999" cy="5448300"/>
              </a:xfrm>
            </p:grpSpPr>
            <p:pic>
              <p:nvPicPr>
                <p:cNvPr id="17" name="Imagen 16">
                  <a:extLst>
                    <a:ext uri="{FF2B5EF4-FFF2-40B4-BE49-F238E27FC236}">
                      <a16:creationId xmlns:a16="http://schemas.microsoft.com/office/drawing/2014/main" id="{2AE058E8-AE28-4C47-AF44-02DEB223E3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292" r="26882" b="3160"/>
                <a:stretch/>
              </p:blipFill>
              <p:spPr>
                <a:xfrm>
                  <a:off x="886047" y="790797"/>
                  <a:ext cx="3090530" cy="5448300"/>
                </a:xfrm>
                <a:prstGeom prst="rect">
                  <a:avLst/>
                </a:prstGeom>
              </p:spPr>
            </p:pic>
            <p:pic>
              <p:nvPicPr>
                <p:cNvPr id="18" name="Imagen 17">
                  <a:extLst>
                    <a:ext uri="{FF2B5EF4-FFF2-40B4-BE49-F238E27FC236}">
                      <a16:creationId xmlns:a16="http://schemas.microsoft.com/office/drawing/2014/main" id="{54D9DB90-17BB-44FE-8BDD-CF5655C2B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468" t="9189" r="26882" b="82370"/>
                <a:stretch/>
              </p:blipFill>
              <p:spPr>
                <a:xfrm>
                  <a:off x="2514251" y="1144772"/>
                  <a:ext cx="1503795" cy="474922"/>
                </a:xfrm>
                <a:prstGeom prst="rect">
                  <a:avLst/>
                </a:prstGeom>
              </p:spPr>
            </p:pic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00762670-1DC7-46A4-82D9-44552CED415C}"/>
                    </a:ext>
                  </a:extLst>
                </p:cNvPr>
                <p:cNvSpPr/>
                <p:nvPr/>
              </p:nvSpPr>
              <p:spPr>
                <a:xfrm>
                  <a:off x="2431312" y="1619693"/>
                  <a:ext cx="1586734" cy="4447509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73152" tIns="73152" rIns="73152" bIns="73152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20" name="Imagen 19">
                  <a:extLst>
                    <a:ext uri="{FF2B5EF4-FFF2-40B4-BE49-F238E27FC236}">
                      <a16:creationId xmlns:a16="http://schemas.microsoft.com/office/drawing/2014/main" id="{AE6D189F-50BC-4591-BA20-62A11A9DD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468" t="30480" r="26882" b="60827"/>
                <a:stretch/>
              </p:blipFill>
              <p:spPr>
                <a:xfrm>
                  <a:off x="2428132" y="2186763"/>
                  <a:ext cx="1503795" cy="489097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FE5E1795-45EA-4876-9F45-EEE0C7147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468" t="46230" r="26882" b="46509"/>
                <a:stretch/>
              </p:blipFill>
              <p:spPr>
                <a:xfrm>
                  <a:off x="2472781" y="3088535"/>
                  <a:ext cx="1503795" cy="503275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A840AFB1-1DEB-4FA0-97B0-808902085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468" t="66887" r="26882" b="25545"/>
                <a:stretch/>
              </p:blipFill>
              <p:spPr>
                <a:xfrm>
                  <a:off x="2428131" y="4182141"/>
                  <a:ext cx="1503795" cy="524540"/>
                </a:xfrm>
                <a:prstGeom prst="rect">
                  <a:avLst/>
                </a:prstGeom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219B44F5-B3D3-4487-9D5D-47CDB6717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5468" t="81736" r="26882" b="10715"/>
                <a:stretch/>
              </p:blipFill>
              <p:spPr>
                <a:xfrm>
                  <a:off x="2428131" y="5035407"/>
                  <a:ext cx="1503795" cy="523210"/>
                </a:xfrm>
                <a:prstGeom prst="rect">
                  <a:avLst/>
                </a:prstGeom>
              </p:spPr>
            </p:pic>
          </p:grp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38C81457-7454-44B2-B855-DC6D80FB467A}"/>
                  </a:ext>
                </a:extLst>
              </p:cNvPr>
              <p:cNvSpPr/>
              <p:nvPr/>
            </p:nvSpPr>
            <p:spPr>
              <a:xfrm>
                <a:off x="2428131" y="5794744"/>
                <a:ext cx="1589915" cy="50327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73152" tIns="73152" rIns="73152" bIns="73152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70CAC3DC-C47D-4A8C-99B7-F50F937F6206}"/>
                </a:ext>
              </a:extLst>
            </p:cNvPr>
            <p:cNvGrpSpPr/>
            <p:nvPr/>
          </p:nvGrpSpPr>
          <p:grpSpPr>
            <a:xfrm>
              <a:off x="4918271" y="699260"/>
              <a:ext cx="2524419" cy="5459480"/>
              <a:chOff x="4949531" y="838539"/>
              <a:chExt cx="2524419" cy="5459480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BA299D8A-C655-404E-9144-B254DF715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203" t="123" r="30628" b="987"/>
              <a:stretch/>
            </p:blipFill>
            <p:spPr>
              <a:xfrm>
                <a:off x="4949531" y="849719"/>
                <a:ext cx="2458877" cy="5448300"/>
              </a:xfrm>
              <a:prstGeom prst="rect">
                <a:avLst/>
              </a:prstGeom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0F1151A4-CF46-49B2-89B3-97910278996B}"/>
                  </a:ext>
                </a:extLst>
              </p:cNvPr>
              <p:cNvSpPr/>
              <p:nvPr/>
            </p:nvSpPr>
            <p:spPr>
              <a:xfrm>
                <a:off x="6153150" y="849719"/>
                <a:ext cx="1320800" cy="538937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73152" tIns="73152" rIns="73152" bIns="73152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0945CAC4-0070-4D80-B747-6BE115317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109" t="5152" r="32497" b="83731"/>
              <a:stretch/>
            </p:blipFill>
            <p:spPr>
              <a:xfrm>
                <a:off x="6215712" y="838539"/>
                <a:ext cx="1192696" cy="612466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EE4AD912-5364-4579-8E1D-24BAFED8D2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109" t="34627" r="32497" b="57420"/>
              <a:stretch/>
            </p:blipFill>
            <p:spPr>
              <a:xfrm>
                <a:off x="6178969" y="2549525"/>
                <a:ext cx="1192696" cy="438150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D67C264E-0B04-422D-86A6-9378B246A7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109" t="55373" r="32497" b="35406"/>
              <a:stretch/>
            </p:blipFill>
            <p:spPr>
              <a:xfrm>
                <a:off x="6178969" y="3591051"/>
                <a:ext cx="1192696" cy="508000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1747BE26-AF5B-4CC5-8095-47C64566A9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109" t="75773" r="32497" b="17770"/>
              <a:stretch/>
            </p:blipFill>
            <p:spPr>
              <a:xfrm>
                <a:off x="6153150" y="4857534"/>
                <a:ext cx="1192696" cy="355743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4F2BBE18-8EBD-49A2-A189-039080BF35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109" t="88684" r="32497" b="3594"/>
              <a:stretch/>
            </p:blipFill>
            <p:spPr>
              <a:xfrm>
                <a:off x="6153150" y="5543460"/>
                <a:ext cx="1192696" cy="425450"/>
              </a:xfrm>
              <a:prstGeom prst="rect">
                <a:avLst/>
              </a:prstGeom>
            </p:spPr>
          </p:pic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741E1C72-8977-4A79-832C-E625C1BD54B5}"/>
                  </a:ext>
                </a:extLst>
              </p:cNvPr>
              <p:cNvSpPr/>
              <p:nvPr/>
            </p:nvSpPr>
            <p:spPr>
              <a:xfrm>
                <a:off x="5994400" y="4273550"/>
                <a:ext cx="1192696" cy="583984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73152" tIns="73152" rIns="73152" bIns="73152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24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3CE9E81-5EA2-4BEB-8EB4-6D3039D74944}"/>
              </a:ext>
            </a:extLst>
          </p:cNvPr>
          <p:cNvGrpSpPr/>
          <p:nvPr/>
        </p:nvGrpSpPr>
        <p:grpSpPr>
          <a:xfrm>
            <a:off x="1311172" y="2475614"/>
            <a:ext cx="9230059" cy="953386"/>
            <a:chOff x="1009420" y="3427228"/>
            <a:chExt cx="9230059" cy="953386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09D010C-FFED-45BD-A72C-48FECDB149B2}"/>
                </a:ext>
              </a:extLst>
            </p:cNvPr>
            <p:cNvSpPr/>
            <p:nvPr/>
          </p:nvSpPr>
          <p:spPr>
            <a:xfrm>
              <a:off x="1009420" y="3429000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 err="1">
                  <a:solidFill>
                    <a:schemeClr val="tx1"/>
                  </a:solidFill>
                </a:rPr>
                <a:t>Towers</a:t>
              </a:r>
              <a:r>
                <a:rPr lang="es-ES" sz="1100" b="1" kern="0" dirty="0">
                  <a:solidFill>
                    <a:schemeClr val="tx1"/>
                  </a:solidFill>
                </a:rPr>
                <a:t> &amp;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Rooftops</a:t>
              </a:r>
              <a:endParaRPr lang="es-ES" sz="11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FB936C96-7870-472C-AA64-47E2D1CD574C}"/>
                </a:ext>
              </a:extLst>
            </p:cNvPr>
            <p:cNvSpPr/>
            <p:nvPr/>
          </p:nvSpPr>
          <p:spPr>
            <a:xfrm>
              <a:off x="2580978" y="3427228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 err="1">
                  <a:solidFill>
                    <a:schemeClr val="tx1"/>
                  </a:solidFill>
                </a:rPr>
                <a:t>Antenna</a:t>
              </a:r>
              <a:r>
                <a:rPr lang="es-ES" sz="1100" b="1" kern="0" dirty="0">
                  <a:solidFill>
                    <a:schemeClr val="tx1"/>
                  </a:solidFill>
                </a:rPr>
                <a:t>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Mounting</a:t>
              </a:r>
              <a:r>
                <a:rPr lang="es-ES" sz="1100" b="1" kern="0" dirty="0">
                  <a:solidFill>
                    <a:schemeClr val="tx1"/>
                  </a:solidFill>
                </a:rPr>
                <a:t>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Structures</a:t>
              </a:r>
              <a:endParaRPr lang="es-ES" sz="1100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81A7728-A358-4894-9B36-C9879AE294B9}"/>
                </a:ext>
              </a:extLst>
            </p:cNvPr>
            <p:cNvSpPr/>
            <p:nvPr/>
          </p:nvSpPr>
          <p:spPr>
            <a:xfrm>
              <a:off x="4152535" y="3427228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>
                  <a:solidFill>
                    <a:schemeClr val="tx1"/>
                  </a:solidFill>
                </a:rPr>
                <a:t>Cable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Layout</a:t>
              </a:r>
              <a:endParaRPr lang="es-ES" sz="1100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1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100" kern="0" dirty="0">
                  <a:solidFill>
                    <a:schemeClr val="tx1"/>
                  </a:solidFill>
                </a:rPr>
                <a:t> </a:t>
              </a:r>
              <a:r>
                <a:rPr lang="es-ES" sz="1100" kern="0" dirty="0" err="1">
                  <a:solidFill>
                    <a:schemeClr val="tx1"/>
                  </a:solidFill>
                </a:rPr>
                <a:t>components</a:t>
              </a:r>
              <a:endParaRPr lang="es-ES" sz="1100" kern="0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178F4D28-FF05-435B-958D-C3675569E172}"/>
                </a:ext>
              </a:extLst>
            </p:cNvPr>
            <p:cNvSpPr/>
            <p:nvPr/>
          </p:nvSpPr>
          <p:spPr>
            <a:xfrm>
              <a:off x="5724092" y="3427228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 err="1">
                  <a:solidFill>
                    <a:schemeClr val="tx1"/>
                  </a:solidFill>
                </a:rPr>
                <a:t>Power</a:t>
              </a:r>
              <a:r>
                <a:rPr lang="es-ES" sz="1100" b="1" kern="0" dirty="0">
                  <a:solidFill>
                    <a:schemeClr val="tx1"/>
                  </a:solidFill>
                </a:rPr>
                <a:t>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Supply</a:t>
              </a:r>
              <a:endParaRPr lang="es-ES" sz="1100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1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100" kern="0" dirty="0">
                  <a:solidFill>
                    <a:schemeClr val="tx1"/>
                  </a:solidFill>
                </a:rPr>
                <a:t> </a:t>
              </a:r>
              <a:r>
                <a:rPr lang="es-ES" sz="1100" kern="0" dirty="0" err="1">
                  <a:solidFill>
                    <a:schemeClr val="tx1"/>
                  </a:solidFill>
                </a:rPr>
                <a:t>components</a:t>
              </a:r>
              <a:endParaRPr lang="es-ES" sz="1100" kern="0" dirty="0">
                <a:solidFill>
                  <a:schemeClr val="tx1"/>
                </a:solidFill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18D650B2-BDAF-413A-A37C-95DC44BC8CEE}"/>
                </a:ext>
              </a:extLst>
            </p:cNvPr>
            <p:cNvSpPr/>
            <p:nvPr/>
          </p:nvSpPr>
          <p:spPr>
            <a:xfrm>
              <a:off x="7295649" y="3427228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 err="1">
                  <a:solidFill>
                    <a:schemeClr val="tx1"/>
                  </a:solidFill>
                </a:rPr>
                <a:t>Equipment</a:t>
              </a:r>
              <a:r>
                <a:rPr lang="es-ES" sz="1100" b="1" kern="0" dirty="0">
                  <a:solidFill>
                    <a:schemeClr val="tx1"/>
                  </a:solidFill>
                </a:rPr>
                <a:t>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Shelter</a:t>
              </a:r>
              <a:endParaRPr lang="es-ES" sz="1100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1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100" kern="0" dirty="0">
                  <a:solidFill>
                    <a:schemeClr val="tx1"/>
                  </a:solidFill>
                </a:rPr>
                <a:t> </a:t>
              </a:r>
              <a:r>
                <a:rPr lang="es-ES" sz="1100" kern="0" dirty="0" err="1">
                  <a:solidFill>
                    <a:schemeClr val="tx1"/>
                  </a:solidFill>
                </a:rPr>
                <a:t>components</a:t>
              </a:r>
              <a:endParaRPr lang="es-ES" sz="1100" kern="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2E2810BB-EDF3-4A07-83B6-72DA7F89D49E}"/>
                </a:ext>
              </a:extLst>
            </p:cNvPr>
            <p:cNvSpPr/>
            <p:nvPr/>
          </p:nvSpPr>
          <p:spPr>
            <a:xfrm>
              <a:off x="8867206" y="3427228"/>
              <a:ext cx="1372273" cy="951614"/>
            </a:xfrm>
            <a:prstGeom prst="roundRect">
              <a:avLst/>
            </a:prstGeom>
            <a:solidFill>
              <a:schemeClr val="bg2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100" b="1" kern="0" dirty="0" err="1">
                  <a:solidFill>
                    <a:schemeClr val="tx1"/>
                  </a:solidFill>
                </a:rPr>
                <a:t>Site</a:t>
              </a:r>
              <a:r>
                <a:rPr lang="es-ES" sz="1100" b="1" kern="0" dirty="0">
                  <a:solidFill>
                    <a:schemeClr val="tx1"/>
                  </a:solidFill>
                </a:rPr>
                <a:t> </a:t>
              </a:r>
              <a:r>
                <a:rPr lang="es-ES" sz="1100" b="1" kern="0" dirty="0" err="1">
                  <a:solidFill>
                    <a:schemeClr val="tx1"/>
                  </a:solidFill>
                </a:rPr>
                <a:t>Grounding</a:t>
              </a:r>
              <a:endParaRPr lang="es-ES" sz="1100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es-ES" sz="11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100" kern="0" dirty="0">
                  <a:solidFill>
                    <a:schemeClr val="tx1"/>
                  </a:solidFill>
                </a:rPr>
                <a:t> </a:t>
              </a:r>
              <a:r>
                <a:rPr lang="es-ES" sz="1100" kern="0" dirty="0" err="1">
                  <a:solidFill>
                    <a:schemeClr val="tx1"/>
                  </a:solidFill>
                </a:rPr>
                <a:t>components</a:t>
              </a:r>
              <a:endParaRPr lang="es-ES" sz="1100" kern="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B66F33D-6CEE-4E1A-B4E8-84AA710F4E9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381693" y="3903035"/>
              <a:ext cx="199285" cy="1772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9B405ECA-9C2A-4A7D-B5E9-330ED28E8303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3953251" y="3903035"/>
              <a:ext cx="199284" cy="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4C2709F-F192-41B9-A491-8DB4B17A69BC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524808" y="3903035"/>
              <a:ext cx="199284" cy="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C638EDF8-D5B5-4B95-948E-7C3BCD7374F0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7096365" y="3903035"/>
              <a:ext cx="199284" cy="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864C2CE-181D-44FF-854E-54D7A23A6056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8667922" y="3903035"/>
              <a:ext cx="199284" cy="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002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65F91ED-F3DA-4219-B281-626BE857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65" y="2218839"/>
            <a:ext cx="1810669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6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EB7636D-59F2-4253-A861-053C3668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949" y="2572438"/>
            <a:ext cx="2280102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B4972A-2D1F-405D-A91A-53CC6C2D6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97" y="2639499"/>
            <a:ext cx="2097206" cy="15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6E758F-6ED2-4DFC-AF29-B38E9101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34" y="2468797"/>
            <a:ext cx="1524132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8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20B726-7BDF-48AE-848A-2C5948C2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07" y="1987171"/>
            <a:ext cx="1956986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8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3F359D-9318-48E9-93CC-AD0BA3AE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565" y="2337721"/>
            <a:ext cx="3212870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128700-BB0C-4514-9688-CA0792EA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57" y="2380397"/>
            <a:ext cx="3011685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5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51C146C-78FF-4361-916D-9DAEA349225B}"/>
              </a:ext>
            </a:extLst>
          </p:cNvPr>
          <p:cNvGrpSpPr/>
          <p:nvPr/>
        </p:nvGrpSpPr>
        <p:grpSpPr>
          <a:xfrm>
            <a:off x="241059" y="575320"/>
            <a:ext cx="11774478" cy="5610758"/>
            <a:chOff x="241059" y="575320"/>
            <a:chExt cx="11774478" cy="561075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CA3029D-744C-4976-B059-CA44D7194134}"/>
                </a:ext>
              </a:extLst>
            </p:cNvPr>
            <p:cNvGrpSpPr/>
            <p:nvPr/>
          </p:nvGrpSpPr>
          <p:grpSpPr>
            <a:xfrm>
              <a:off x="241059" y="575320"/>
              <a:ext cx="11774478" cy="5610758"/>
              <a:chOff x="241059" y="575320"/>
              <a:chExt cx="11774478" cy="5610758"/>
            </a:xfrm>
          </p:grpSpPr>
          <p:sp>
            <p:nvSpPr>
              <p:cNvPr id="9" name="Rectangle: Rounded Corners 3">
                <a:extLst>
                  <a:ext uri="{FF2B5EF4-FFF2-40B4-BE49-F238E27FC236}">
                    <a16:creationId xmlns:a16="http://schemas.microsoft.com/office/drawing/2014/main" id="{CE75573A-C59C-406F-BCF4-D4D1C3EE664F}"/>
                  </a:ext>
                </a:extLst>
              </p:cNvPr>
              <p:cNvSpPr/>
              <p:nvPr/>
            </p:nvSpPr>
            <p:spPr>
              <a:xfrm>
                <a:off x="6436557" y="1271012"/>
                <a:ext cx="2575926" cy="1828804"/>
              </a:xfrm>
              <a:prstGeom prst="roundRect">
                <a:avLst>
                  <a:gd name="adj" fmla="val 7806"/>
                </a:avLst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Vendor Management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Management/Oversight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Kickoff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Project Plan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Milestone tracking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Stakeholder Management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Reporting</a:t>
                </a:r>
              </a:p>
              <a:p>
                <a:pPr marL="742950" marR="0" lvl="1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4">
                <a:extLst>
                  <a:ext uri="{FF2B5EF4-FFF2-40B4-BE49-F238E27FC236}">
                    <a16:creationId xmlns:a16="http://schemas.microsoft.com/office/drawing/2014/main" id="{E32F7A8D-CDF7-49D1-8851-F7B1B41DDEDB}"/>
                  </a:ext>
                </a:extLst>
              </p:cNvPr>
              <p:cNvSpPr/>
              <p:nvPr/>
            </p:nvSpPr>
            <p:spPr>
              <a:xfrm>
                <a:off x="3402661" y="5045180"/>
                <a:ext cx="2288793" cy="962527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Site Construction RFI/RFP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Tech Specs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Area specific specs</a:t>
                </a:r>
              </a:p>
            </p:txBody>
          </p:sp>
          <p:sp>
            <p:nvSpPr>
              <p:cNvPr id="11" name="Rectangle: Rounded Corners 5">
                <a:extLst>
                  <a:ext uri="{FF2B5EF4-FFF2-40B4-BE49-F238E27FC236}">
                    <a16:creationId xmlns:a16="http://schemas.microsoft.com/office/drawing/2014/main" id="{8B72245E-C834-4DBE-8934-CAC2C01AEFE6}"/>
                  </a:ext>
                </a:extLst>
              </p:cNvPr>
              <p:cNvSpPr/>
              <p:nvPr/>
            </p:nvSpPr>
            <p:spPr>
              <a:xfrm>
                <a:off x="976654" y="5471000"/>
                <a:ext cx="2069432" cy="534269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Architecture &amp; HLDs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Tech Specs</a:t>
                </a:r>
              </a:p>
            </p:txBody>
          </p:sp>
          <p:sp>
            <p:nvSpPr>
              <p:cNvPr id="12" name="Rectangle: Rounded Corners 6">
                <a:extLst>
                  <a:ext uri="{FF2B5EF4-FFF2-40B4-BE49-F238E27FC236}">
                    <a16:creationId xmlns:a16="http://schemas.microsoft.com/office/drawing/2014/main" id="{2EB9B90A-49D7-4262-A0A6-64E15CFDFA39}"/>
                  </a:ext>
                </a:extLst>
              </p:cNvPr>
              <p:cNvSpPr/>
              <p:nvPr/>
            </p:nvSpPr>
            <p:spPr>
              <a:xfrm>
                <a:off x="9528048" y="1271011"/>
                <a:ext cx="2369898" cy="962527"/>
              </a:xfrm>
              <a:prstGeom prst="roundRect">
                <a:avLst>
                  <a:gd name="adj" fmla="val 14262"/>
                </a:avLst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Vendor Management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Test &amp; Acceptance (checklist)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Rectangle: Rounded Corners 9">
                <a:extLst>
                  <a:ext uri="{FF2B5EF4-FFF2-40B4-BE49-F238E27FC236}">
                    <a16:creationId xmlns:a16="http://schemas.microsoft.com/office/drawing/2014/main" id="{1503D66F-AECC-4B7A-A74F-9C0B578712C4}"/>
                  </a:ext>
                </a:extLst>
              </p:cNvPr>
              <p:cNvSpPr/>
              <p:nvPr/>
            </p:nvSpPr>
            <p:spPr>
              <a:xfrm>
                <a:off x="3402146" y="3478336"/>
                <a:ext cx="2288793" cy="1201881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Vendor evaluation and selection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------------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Contracting / MSA</a:t>
                </a:r>
              </a:p>
            </p:txBody>
          </p:sp>
          <p:sp>
            <p:nvSpPr>
              <p:cNvPr id="14" name="Rectangle: Rounded Corners 10">
                <a:extLst>
                  <a:ext uri="{FF2B5EF4-FFF2-40B4-BE49-F238E27FC236}">
                    <a16:creationId xmlns:a16="http://schemas.microsoft.com/office/drawing/2014/main" id="{83FCBC79-6BCF-477E-981F-1DE6BD3A1CDF}"/>
                  </a:ext>
                </a:extLst>
              </p:cNvPr>
              <p:cNvSpPr/>
              <p:nvPr/>
            </p:nvSpPr>
            <p:spPr>
              <a:xfrm>
                <a:off x="3457525" y="1657073"/>
                <a:ext cx="2288793" cy="626924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Site Construction</a:t>
                </a:r>
              </a:p>
            </p:txBody>
          </p:sp>
          <p:sp>
            <p:nvSpPr>
              <p:cNvPr id="15" name="Rectangle: Rounded Corners 11">
                <a:extLst>
                  <a:ext uri="{FF2B5EF4-FFF2-40B4-BE49-F238E27FC236}">
                    <a16:creationId xmlns:a16="http://schemas.microsoft.com/office/drawing/2014/main" id="{EC26CF86-4775-4C22-A353-552EA559ACE3}"/>
                  </a:ext>
                </a:extLst>
              </p:cNvPr>
              <p:cNvSpPr/>
              <p:nvPr/>
            </p:nvSpPr>
            <p:spPr>
              <a:xfrm>
                <a:off x="812062" y="2123588"/>
                <a:ext cx="2069432" cy="626925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LLDs / Site Engineering Document</a:t>
                </a:r>
              </a:p>
            </p:txBody>
          </p:sp>
          <p:sp>
            <p:nvSpPr>
              <p:cNvPr id="16" name="Rectangle: Rounded Corners 14">
                <a:extLst>
                  <a:ext uri="{FF2B5EF4-FFF2-40B4-BE49-F238E27FC236}">
                    <a16:creationId xmlns:a16="http://schemas.microsoft.com/office/drawing/2014/main" id="{15E121E3-32F6-495F-A6F0-EEA886C64BDC}"/>
                  </a:ext>
                </a:extLst>
              </p:cNvPr>
              <p:cNvSpPr/>
              <p:nvPr/>
            </p:nvSpPr>
            <p:spPr>
              <a:xfrm>
                <a:off x="812062" y="1221213"/>
                <a:ext cx="2069432" cy="626925"/>
              </a:xfrm>
              <a:prstGeom prst="roundRect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Site Survey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946D4BE-B904-40B0-BE6F-65D0668534B2}"/>
                  </a:ext>
                </a:extLst>
              </p:cNvPr>
              <p:cNvCxnSpPr/>
              <p:nvPr/>
            </p:nvCxnSpPr>
            <p:spPr>
              <a:xfrm>
                <a:off x="1846778" y="1848138"/>
                <a:ext cx="0" cy="27545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" name="Straight Arrow Connector 32">
                <a:extLst>
                  <a:ext uri="{FF2B5EF4-FFF2-40B4-BE49-F238E27FC236}">
                    <a16:creationId xmlns:a16="http://schemas.microsoft.com/office/drawing/2014/main" id="{9D241ABB-CEBB-4BC9-B27C-A5E7E1EA4032}"/>
                  </a:ext>
                </a:extLst>
              </p:cNvPr>
              <p:cNvCxnSpPr>
                <a:cxnSpLocks/>
                <a:stCxn id="10" idx="0"/>
                <a:endCxn id="13" idx="2"/>
              </p:cNvCxnSpPr>
              <p:nvPr/>
            </p:nvCxnSpPr>
            <p:spPr>
              <a:xfrm flipH="1" flipV="1">
                <a:off x="4546543" y="4680217"/>
                <a:ext cx="515" cy="364963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9" name="Group 61">
                <a:extLst>
                  <a:ext uri="{FF2B5EF4-FFF2-40B4-BE49-F238E27FC236}">
                    <a16:creationId xmlns:a16="http://schemas.microsoft.com/office/drawing/2014/main" id="{7295A0A0-3494-4FDD-ADA7-FDC873083499}"/>
                  </a:ext>
                </a:extLst>
              </p:cNvPr>
              <p:cNvGrpSpPr/>
              <p:nvPr/>
            </p:nvGrpSpPr>
            <p:grpSpPr>
              <a:xfrm rot="16200000">
                <a:off x="-744637" y="1826604"/>
                <a:ext cx="2374733" cy="369332"/>
                <a:chOff x="509318" y="1278014"/>
                <a:chExt cx="4308330" cy="326230"/>
              </a:xfrm>
            </p:grpSpPr>
            <p:sp>
              <p:nvSpPr>
                <p:cNvPr id="36" name="TextBox 62">
                  <a:extLst>
                    <a:ext uri="{FF2B5EF4-FFF2-40B4-BE49-F238E27FC236}">
                      <a16:creationId xmlns:a16="http://schemas.microsoft.com/office/drawing/2014/main" id="{512397AB-75E4-4FD5-ABF5-974808B5E10F}"/>
                    </a:ext>
                  </a:extLst>
                </p:cNvPr>
                <p:cNvSpPr txBox="1"/>
                <p:nvPr/>
              </p:nvSpPr>
              <p:spPr>
                <a:xfrm>
                  <a:off x="509318" y="1278014"/>
                  <a:ext cx="4308330" cy="32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AEEF">
                          <a:lumMod val="50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Site Solution</a:t>
                  </a:r>
                </a:p>
              </p:txBody>
            </p:sp>
            <p:cxnSp>
              <p:nvCxnSpPr>
                <p:cNvPr id="37" name="Straight Connector 63">
                  <a:extLst>
                    <a:ext uri="{FF2B5EF4-FFF2-40B4-BE49-F238E27FC236}">
                      <a16:creationId xmlns:a16="http://schemas.microsoft.com/office/drawing/2014/main" id="{AC36E8E3-1F64-4944-986A-20273D8796ED}"/>
                    </a:ext>
                  </a:extLst>
                </p:cNvPr>
                <p:cNvCxnSpPr/>
                <p:nvPr/>
              </p:nvCxnSpPr>
              <p:spPr>
                <a:xfrm flipV="1">
                  <a:off x="509320" y="1597687"/>
                  <a:ext cx="4308328" cy="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AEEF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20" name="Connector: Elbow 89">
                <a:extLst>
                  <a:ext uri="{FF2B5EF4-FFF2-40B4-BE49-F238E27FC236}">
                    <a16:creationId xmlns:a16="http://schemas.microsoft.com/office/drawing/2014/main" id="{BE69D436-5E6F-48B3-BEFC-0B6BB9D6253D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2881494" y="1657073"/>
                <a:ext cx="576031" cy="313462"/>
              </a:xfrm>
              <a:prstGeom prst="bentConnector3">
                <a:avLst/>
              </a:prstGeom>
              <a:noFill/>
              <a:ln w="635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1" name="Connector: Elbow 90">
                <a:extLst>
                  <a:ext uri="{FF2B5EF4-FFF2-40B4-BE49-F238E27FC236}">
                    <a16:creationId xmlns:a16="http://schemas.microsoft.com/office/drawing/2014/main" id="{5442E631-73D1-442E-872D-A4943011531D}"/>
                  </a:ext>
                </a:extLst>
              </p:cNvPr>
              <p:cNvCxnSpPr>
                <a:cxnSpLocks/>
                <a:stCxn id="15" idx="3"/>
                <a:endCxn id="14" idx="1"/>
              </p:cNvCxnSpPr>
              <p:nvPr/>
            </p:nvCxnSpPr>
            <p:spPr>
              <a:xfrm flipV="1">
                <a:off x="2881494" y="1970535"/>
                <a:ext cx="576031" cy="466516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2" name="Isosceles Triangle 94">
                <a:extLst>
                  <a:ext uri="{FF2B5EF4-FFF2-40B4-BE49-F238E27FC236}">
                    <a16:creationId xmlns:a16="http://schemas.microsoft.com/office/drawing/2014/main" id="{BD2EDD4A-6B32-4F87-96AA-BC6180562D4A}"/>
                  </a:ext>
                </a:extLst>
              </p:cNvPr>
              <p:cNvSpPr/>
              <p:nvPr/>
            </p:nvSpPr>
            <p:spPr>
              <a:xfrm rot="5400000">
                <a:off x="5525573" y="1592825"/>
                <a:ext cx="1034717" cy="313463"/>
              </a:xfrm>
              <a:prstGeom prst="triangle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Isosceles Triangle 95">
                <a:extLst>
                  <a:ext uri="{FF2B5EF4-FFF2-40B4-BE49-F238E27FC236}">
                    <a16:creationId xmlns:a16="http://schemas.microsoft.com/office/drawing/2014/main" id="{AF4ADB98-3E3C-485F-B66F-917A6CA37FB3}"/>
                  </a:ext>
                </a:extLst>
              </p:cNvPr>
              <p:cNvSpPr/>
              <p:nvPr/>
            </p:nvSpPr>
            <p:spPr>
              <a:xfrm rot="5400000">
                <a:off x="8776728" y="1625474"/>
                <a:ext cx="1034717" cy="313463"/>
              </a:xfrm>
              <a:prstGeom prst="triangle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24" name="Group 61">
                <a:extLst>
                  <a:ext uri="{FF2B5EF4-FFF2-40B4-BE49-F238E27FC236}">
                    <a16:creationId xmlns:a16="http://schemas.microsoft.com/office/drawing/2014/main" id="{C7FB388B-5839-40AA-BCC4-7E572290794E}"/>
                  </a:ext>
                </a:extLst>
              </p:cNvPr>
              <p:cNvGrpSpPr/>
              <p:nvPr/>
            </p:nvGrpSpPr>
            <p:grpSpPr>
              <a:xfrm>
                <a:off x="6271025" y="575320"/>
                <a:ext cx="5626919" cy="369332"/>
                <a:chOff x="276414" y="1278014"/>
                <a:chExt cx="4541234" cy="326230"/>
              </a:xfrm>
            </p:grpSpPr>
            <p:sp>
              <p:nvSpPr>
                <p:cNvPr id="34" name="TextBox 62">
                  <a:extLst>
                    <a:ext uri="{FF2B5EF4-FFF2-40B4-BE49-F238E27FC236}">
                      <a16:creationId xmlns:a16="http://schemas.microsoft.com/office/drawing/2014/main" id="{6B74B52D-EC02-4D9A-A526-A8DA5126CB4E}"/>
                    </a:ext>
                  </a:extLst>
                </p:cNvPr>
                <p:cNvSpPr txBox="1"/>
                <p:nvPr/>
              </p:nvSpPr>
              <p:spPr>
                <a:xfrm>
                  <a:off x="276414" y="1278014"/>
                  <a:ext cx="4541234" cy="32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AEEF">
                          <a:lumMod val="50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Site Construction Management</a:t>
                  </a:r>
                </a:p>
              </p:txBody>
            </p:sp>
            <p:cxnSp>
              <p:nvCxnSpPr>
                <p:cNvPr id="35" name="Straight Connector 63">
                  <a:extLst>
                    <a:ext uri="{FF2B5EF4-FFF2-40B4-BE49-F238E27FC236}">
                      <a16:creationId xmlns:a16="http://schemas.microsoft.com/office/drawing/2014/main" id="{3ED98962-4561-488E-B6E5-923868B2D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414" y="1597688"/>
                  <a:ext cx="4541234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00AEEF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5" name="Rectángulo: esquinas redondeadas 24">
                <a:extLst>
                  <a:ext uri="{FF2B5EF4-FFF2-40B4-BE49-F238E27FC236}">
                    <a16:creationId xmlns:a16="http://schemas.microsoft.com/office/drawing/2014/main" id="{38BE7967-9B52-4350-B8CD-C68664E3887F}"/>
                  </a:ext>
                </a:extLst>
              </p:cNvPr>
              <p:cNvSpPr/>
              <p:nvPr/>
            </p:nvSpPr>
            <p:spPr>
              <a:xfrm>
                <a:off x="774212" y="3357062"/>
                <a:ext cx="5033508" cy="2829016"/>
              </a:xfrm>
              <a:prstGeom prst="roundRect">
                <a:avLst>
                  <a:gd name="adj" fmla="val 7407"/>
                </a:avLst>
              </a:prstGeom>
              <a:noFill/>
              <a:ln w="12700" cap="flat" cmpd="sng" algn="ctr">
                <a:solidFill>
                  <a:srgbClr val="00AEEF">
                    <a:lumMod val="75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39D58B51-EFED-44B8-AF5D-503632706C30}"/>
                  </a:ext>
                </a:extLst>
              </p:cNvPr>
              <p:cNvSpPr/>
              <p:nvPr/>
            </p:nvSpPr>
            <p:spPr>
              <a:xfrm>
                <a:off x="668902" y="3285606"/>
                <a:ext cx="312640" cy="289192"/>
              </a:xfrm>
              <a:prstGeom prst="ellipse">
                <a:avLst/>
              </a:prstGeom>
              <a:solidFill>
                <a:srgbClr val="00AEEF"/>
              </a:solidFill>
              <a:ln w="12700" cap="flat" cmpd="sng" algn="ctr">
                <a:solidFill>
                  <a:srgbClr val="00AEE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ectángulo: esquinas redondeadas 26">
                <a:extLst>
                  <a:ext uri="{FF2B5EF4-FFF2-40B4-BE49-F238E27FC236}">
                    <a16:creationId xmlns:a16="http://schemas.microsoft.com/office/drawing/2014/main" id="{79792BB0-4CB6-491E-86F3-1DA12EA55584}"/>
                  </a:ext>
                </a:extLst>
              </p:cNvPr>
              <p:cNvSpPr/>
              <p:nvPr/>
            </p:nvSpPr>
            <p:spPr>
              <a:xfrm>
                <a:off x="779967" y="1084947"/>
                <a:ext cx="5033508" cy="1797283"/>
              </a:xfrm>
              <a:prstGeom prst="roundRect">
                <a:avLst>
                  <a:gd name="adj" fmla="val 7407"/>
                </a:avLst>
              </a:prstGeom>
              <a:noFill/>
              <a:ln w="12700" cap="flat" cmpd="sng" algn="ctr">
                <a:solidFill>
                  <a:srgbClr val="00AEEF">
                    <a:lumMod val="75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7EA70956-615C-4E09-8BDF-12D7E53FC341}"/>
                  </a:ext>
                </a:extLst>
              </p:cNvPr>
              <p:cNvSpPr/>
              <p:nvPr/>
            </p:nvSpPr>
            <p:spPr>
              <a:xfrm>
                <a:off x="647240" y="948593"/>
                <a:ext cx="312640" cy="289192"/>
              </a:xfrm>
              <a:prstGeom prst="ellipse">
                <a:avLst/>
              </a:prstGeom>
              <a:solidFill>
                <a:srgbClr val="00AEEF"/>
              </a:solidFill>
              <a:ln w="12700" cap="flat" cmpd="sng" algn="ctr">
                <a:solidFill>
                  <a:srgbClr val="00AEE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2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8FFEA9DA-48AA-4770-BC92-43DD4CA56B89}"/>
                  </a:ext>
                </a:extLst>
              </p:cNvPr>
              <p:cNvSpPr/>
              <p:nvPr/>
            </p:nvSpPr>
            <p:spPr>
              <a:xfrm>
                <a:off x="6271026" y="1084947"/>
                <a:ext cx="5744511" cy="2137141"/>
              </a:xfrm>
              <a:prstGeom prst="roundRect">
                <a:avLst>
                  <a:gd name="adj" fmla="val 7407"/>
                </a:avLst>
              </a:prstGeom>
              <a:noFill/>
              <a:ln w="12700" cap="flat" cmpd="sng" algn="ctr">
                <a:solidFill>
                  <a:srgbClr val="00AEEF">
                    <a:lumMod val="75000"/>
                  </a:srgbClr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A0B13D6B-0E3A-4B01-ACA7-2AD1727EAA42}"/>
                  </a:ext>
                </a:extLst>
              </p:cNvPr>
              <p:cNvSpPr/>
              <p:nvPr/>
            </p:nvSpPr>
            <p:spPr>
              <a:xfrm>
                <a:off x="6122789" y="999316"/>
                <a:ext cx="312640" cy="289192"/>
              </a:xfrm>
              <a:prstGeom prst="ellipse">
                <a:avLst/>
              </a:prstGeom>
              <a:solidFill>
                <a:srgbClr val="00AEEF"/>
              </a:solidFill>
              <a:ln w="12700" cap="flat" cmpd="sng" algn="ctr">
                <a:solidFill>
                  <a:srgbClr val="00AEE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3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TextBox 62">
                <a:extLst>
                  <a:ext uri="{FF2B5EF4-FFF2-40B4-BE49-F238E27FC236}">
                    <a16:creationId xmlns:a16="http://schemas.microsoft.com/office/drawing/2014/main" id="{2CAF5E02-6A4B-40BA-9AEF-73532AD1AE55}"/>
                  </a:ext>
                </a:extLst>
              </p:cNvPr>
              <p:cNvSpPr txBox="1"/>
              <p:nvPr/>
            </p:nvSpPr>
            <p:spPr>
              <a:xfrm rot="16200000">
                <a:off x="-966357" y="4437100"/>
                <a:ext cx="2784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AEE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</a:rPr>
                  <a:t>Vendor Selection</a:t>
                </a:r>
              </a:p>
            </p:txBody>
          </p:sp>
          <p:cxnSp>
            <p:nvCxnSpPr>
              <p:cNvPr id="32" name="Straight Connector 63">
                <a:extLst>
                  <a:ext uri="{FF2B5EF4-FFF2-40B4-BE49-F238E27FC236}">
                    <a16:creationId xmlns:a16="http://schemas.microsoft.com/office/drawing/2014/main" id="{B70F48C9-D47C-40A9-9B28-8ED3CD829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247" y="3357063"/>
                <a:ext cx="23111" cy="2783611"/>
              </a:xfrm>
              <a:prstGeom prst="line">
                <a:avLst/>
              </a:prstGeom>
              <a:noFill/>
              <a:ln w="19050" cap="flat" cmpd="sng" algn="ctr">
                <a:solidFill>
                  <a:srgbClr val="00AEE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3" name="Isosceles Triangle 94">
                <a:extLst>
                  <a:ext uri="{FF2B5EF4-FFF2-40B4-BE49-F238E27FC236}">
                    <a16:creationId xmlns:a16="http://schemas.microsoft.com/office/drawing/2014/main" id="{E097FADD-1A62-4290-BEBC-4744D0296670}"/>
                  </a:ext>
                </a:extLst>
              </p:cNvPr>
              <p:cNvSpPr/>
              <p:nvPr/>
            </p:nvSpPr>
            <p:spPr>
              <a:xfrm>
                <a:off x="2863732" y="2909709"/>
                <a:ext cx="1187586" cy="392230"/>
              </a:xfrm>
              <a:prstGeom prst="triangle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68D6A0-C60F-4AB9-BB43-98B6C32E0806}"/>
                </a:ext>
              </a:extLst>
            </p:cNvPr>
            <p:cNvSpPr/>
            <p:nvPr/>
          </p:nvSpPr>
          <p:spPr>
            <a:xfrm>
              <a:off x="984547" y="4734663"/>
              <a:ext cx="2069432" cy="534269"/>
            </a:xfrm>
            <a:prstGeom prst="roundRect">
              <a:avLst/>
            </a:prstGeom>
            <a:solidFill>
              <a:srgbClr val="F2F2F2"/>
            </a:solidFill>
            <a:ln w="12700" cap="flat" cmpd="sng" algn="ctr">
              <a:solidFill>
                <a:srgbClr val="00AEE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template</a:t>
              </a:r>
            </a:p>
          </p:txBody>
        </p:sp>
        <p:cxnSp>
          <p:nvCxnSpPr>
            <p:cNvPr id="7" name="Connector: Elbow 89">
              <a:extLst>
                <a:ext uri="{FF2B5EF4-FFF2-40B4-BE49-F238E27FC236}">
                  <a16:creationId xmlns:a16="http://schemas.microsoft.com/office/drawing/2014/main" id="{E1EA50D8-E2A4-4FD6-B083-7D7DDCE3838D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3053979" y="5001798"/>
              <a:ext cx="348682" cy="524646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" name="Connector: Elbow 89">
              <a:extLst>
                <a:ext uri="{FF2B5EF4-FFF2-40B4-BE49-F238E27FC236}">
                  <a16:creationId xmlns:a16="http://schemas.microsoft.com/office/drawing/2014/main" id="{6C320B70-8710-45AB-B2F1-878C8CF1BB1F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 flipV="1">
              <a:off x="3046086" y="5526444"/>
              <a:ext cx="356575" cy="21169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01291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D93396-ECF2-4EA1-8CFD-FAE19B94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41" y="2002412"/>
            <a:ext cx="1902117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C5332E-8676-45C3-9A0E-05DD98EB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81" y="2145681"/>
            <a:ext cx="2566638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6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13A8C7-2C07-4E65-A32C-E741762C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17" y="2218839"/>
            <a:ext cx="3572566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5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9844736-1EA2-41F3-8C3F-D375891FA27D}"/>
              </a:ext>
            </a:extLst>
          </p:cNvPr>
          <p:cNvGrpSpPr/>
          <p:nvPr/>
        </p:nvGrpSpPr>
        <p:grpSpPr>
          <a:xfrm>
            <a:off x="1105786" y="1157293"/>
            <a:ext cx="9274882" cy="2576158"/>
            <a:chOff x="1105786" y="1157293"/>
            <a:chExt cx="9274882" cy="257615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4291D49-C8F8-42D6-A9BD-1CB12DE3E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99" t="36675" r="26134" b="36434"/>
            <a:stretch/>
          </p:blipFill>
          <p:spPr>
            <a:xfrm>
              <a:off x="1105786" y="1286540"/>
              <a:ext cx="3656047" cy="2232837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F231F00-AA55-461A-A51D-1C67A63DC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62" t="29612" r="33285" b="26667"/>
            <a:stretch/>
          </p:blipFill>
          <p:spPr>
            <a:xfrm>
              <a:off x="4761833" y="1286540"/>
              <a:ext cx="3435403" cy="23176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1418B4C-C39C-4628-99F8-E3C042FA7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001" t="11712" r="22390" b="13721"/>
            <a:stretch/>
          </p:blipFill>
          <p:spPr>
            <a:xfrm>
              <a:off x="8321284" y="1157293"/>
              <a:ext cx="2059384" cy="2576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099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A2AEAD-AA95-488E-AF11-1460D556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64" y="2657789"/>
            <a:ext cx="2682472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6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CCBECE-ECAF-4F60-A76A-CBE6EAC1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35" y="2627306"/>
            <a:ext cx="2408129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77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14118D-1724-4184-80BC-A406959D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57" y="2545003"/>
            <a:ext cx="2658086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70E4A0-30CA-4FBA-B8ED-CB03DD9C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01" y="2785816"/>
            <a:ext cx="2639797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5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2BE6E-48E0-4E73-9ECC-FCEDCCC99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2" t="54815" r="50000" b="13888"/>
          <a:stretch/>
        </p:blipFill>
        <p:spPr>
          <a:xfrm>
            <a:off x="3917912" y="781050"/>
            <a:ext cx="2432088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9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pic>
        <p:nvPicPr>
          <p:cNvPr id="2" name="image40.png">
            <a:extLst>
              <a:ext uri="{FF2B5EF4-FFF2-40B4-BE49-F238E27FC236}">
                <a16:creationId xmlns:a16="http://schemas.microsoft.com/office/drawing/2014/main" id="{FBF36647-B902-49A4-981D-A60FE4FFCA75}"/>
              </a:ext>
            </a:extLst>
          </p:cNvPr>
          <p:cNvPicPr/>
          <p:nvPr/>
        </p:nvPicPr>
        <p:blipFill>
          <a:blip r:embed="rId2"/>
          <a:srcRect t="58225"/>
          <a:stretch>
            <a:fillRect/>
          </a:stretch>
        </p:blipFill>
        <p:spPr>
          <a:xfrm>
            <a:off x="6277610" y="3013392"/>
            <a:ext cx="1316355" cy="870585"/>
          </a:xfrm>
          <a:prstGeom prst="rect">
            <a:avLst/>
          </a:prstGeom>
          <a:ln/>
        </p:spPr>
      </p:pic>
      <p:pic>
        <p:nvPicPr>
          <p:cNvPr id="8" name="image45.png">
            <a:extLst>
              <a:ext uri="{FF2B5EF4-FFF2-40B4-BE49-F238E27FC236}">
                <a16:creationId xmlns:a16="http://schemas.microsoft.com/office/drawing/2014/main" id="{F02A1177-C23A-420A-B4B0-2AD9BA33AC9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98035" y="2947352"/>
            <a:ext cx="1228725" cy="9632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5464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BEA036A-53B7-460D-B381-9357CEDF0F32}"/>
              </a:ext>
            </a:extLst>
          </p:cNvPr>
          <p:cNvGrpSpPr/>
          <p:nvPr/>
        </p:nvGrpSpPr>
        <p:grpSpPr>
          <a:xfrm>
            <a:off x="864191" y="385204"/>
            <a:ext cx="10122353" cy="6087591"/>
            <a:chOff x="251543" y="178407"/>
            <a:chExt cx="10122353" cy="608759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D9C53B4C-A898-45E0-A758-503E37A67864}"/>
                </a:ext>
              </a:extLst>
            </p:cNvPr>
            <p:cNvSpPr/>
            <p:nvPr/>
          </p:nvSpPr>
          <p:spPr>
            <a:xfrm>
              <a:off x="1454685" y="1536305"/>
              <a:ext cx="8919210" cy="619551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3F4AFCFE-C0CD-4B74-BBC5-0E6DB0603760}"/>
                </a:ext>
              </a:extLst>
            </p:cNvPr>
            <p:cNvSpPr/>
            <p:nvPr/>
          </p:nvSpPr>
          <p:spPr>
            <a:xfrm>
              <a:off x="1472879" y="838365"/>
              <a:ext cx="8901016" cy="619551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3C5C909-EAA4-47A5-BE73-3A73C8CC85A2}"/>
                </a:ext>
              </a:extLst>
            </p:cNvPr>
            <p:cNvSpPr/>
            <p:nvPr/>
          </p:nvSpPr>
          <p:spPr>
            <a:xfrm>
              <a:off x="257880" y="1477577"/>
              <a:ext cx="312944" cy="4096630"/>
            </a:xfrm>
            <a:prstGeom prst="roundRect">
              <a:avLst/>
            </a:prstGeom>
            <a:solidFill>
              <a:srgbClr val="870F42"/>
            </a:solidFill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vert="vert270"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Site</a:t>
              </a:r>
              <a:r>
                <a:rPr kumimoji="0" lang="es-E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es-E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Construction</a:t>
              </a:r>
              <a:endPara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0E6CFA3-9343-4DBA-8F24-42EE83165D80}"/>
                </a:ext>
              </a:extLst>
            </p:cNvPr>
            <p:cNvSpPr/>
            <p:nvPr/>
          </p:nvSpPr>
          <p:spPr>
            <a:xfrm>
              <a:off x="646053" y="178407"/>
              <a:ext cx="676538" cy="615617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Site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Survey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588F0EA-CB5C-4A63-9746-70C38BBFA33E}"/>
                </a:ext>
              </a:extLst>
            </p:cNvPr>
            <p:cNvSpPr/>
            <p:nvPr/>
          </p:nvSpPr>
          <p:spPr>
            <a:xfrm>
              <a:off x="2126800" y="187551"/>
              <a:ext cx="8247096" cy="619551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2762ABA8-6148-4D1F-86CC-CBCA8592DC86}"/>
                </a:ext>
              </a:extLst>
            </p:cNvPr>
            <p:cNvSpPr/>
            <p:nvPr/>
          </p:nvSpPr>
          <p:spPr>
            <a:xfrm>
              <a:off x="1452380" y="2234121"/>
              <a:ext cx="8921515" cy="1865859"/>
            </a:xfrm>
            <a:prstGeom prst="roundRect">
              <a:avLst>
                <a:gd name="adj" fmla="val 5415"/>
              </a:avLst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C2691136-8489-42D6-BD71-EA62A2CAF6A6}"/>
                </a:ext>
              </a:extLst>
            </p:cNvPr>
            <p:cNvSpPr/>
            <p:nvPr/>
          </p:nvSpPr>
          <p:spPr>
            <a:xfrm>
              <a:off x="1395059" y="4182014"/>
              <a:ext cx="8978836" cy="1392464"/>
            </a:xfrm>
            <a:prstGeom prst="roundRect">
              <a:avLst>
                <a:gd name="adj" fmla="val 9444"/>
              </a:avLst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45A1DD8-A793-4CD9-8D19-30C470002F79}"/>
                </a:ext>
              </a:extLst>
            </p:cNvPr>
            <p:cNvSpPr/>
            <p:nvPr/>
          </p:nvSpPr>
          <p:spPr>
            <a:xfrm>
              <a:off x="1395060" y="5652389"/>
              <a:ext cx="8978835" cy="613609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EDA10AD4-6C72-4F24-972E-9724E2321C9B}"/>
                </a:ext>
              </a:extLst>
            </p:cNvPr>
            <p:cNvSpPr/>
            <p:nvPr/>
          </p:nvSpPr>
          <p:spPr>
            <a:xfrm>
              <a:off x="253172" y="187551"/>
              <a:ext cx="315703" cy="615617"/>
            </a:xfrm>
            <a:prstGeom prst="roundRect">
              <a:avLst/>
            </a:prstGeom>
            <a:solidFill>
              <a:srgbClr val="870F42"/>
            </a:solidFill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vert="vert270"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Site</a:t>
              </a:r>
              <a:r>
                <a:rPr kumimoji="0" lang="es-E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es-E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Survey</a:t>
              </a:r>
              <a:endPara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BAF06AF-2C67-4020-8C3A-9FE727693F5F}"/>
                </a:ext>
              </a:extLst>
            </p:cNvPr>
            <p:cNvSpPr/>
            <p:nvPr/>
          </p:nvSpPr>
          <p:spPr>
            <a:xfrm>
              <a:off x="2248265" y="247815"/>
              <a:ext cx="706478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Survey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4A43001-21C4-4E54-A53F-53785526C33D}"/>
                </a:ext>
              </a:extLst>
            </p:cNvPr>
            <p:cNvSpPr/>
            <p:nvPr/>
          </p:nvSpPr>
          <p:spPr>
            <a:xfrm>
              <a:off x="6200337" y="914002"/>
              <a:ext cx="783236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Acquisition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88CAC775-EE85-4054-916F-649442E29810}"/>
                </a:ext>
              </a:extLst>
            </p:cNvPr>
            <p:cNvSpPr/>
            <p:nvPr/>
          </p:nvSpPr>
          <p:spPr>
            <a:xfrm>
              <a:off x="7183124" y="909728"/>
              <a:ext cx="706478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Permits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CFB1D226-051B-4C8A-81BE-CC1D89D7797E}"/>
                </a:ext>
              </a:extLst>
            </p:cNvPr>
            <p:cNvSpPr/>
            <p:nvPr/>
          </p:nvSpPr>
          <p:spPr>
            <a:xfrm>
              <a:off x="3070349" y="242216"/>
              <a:ext cx="911822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Generate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Technical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Survey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Report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82513CD8-DDE0-4B63-8232-A444D4D897AF}"/>
                </a:ext>
              </a:extLst>
            </p:cNvPr>
            <p:cNvSpPr/>
            <p:nvPr/>
          </p:nvSpPr>
          <p:spPr>
            <a:xfrm>
              <a:off x="4444871" y="1580871"/>
              <a:ext cx="863241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Generate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Engineering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document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39B73DF8-8A61-4938-BC3F-9D377BAD3F9A}"/>
                </a:ext>
              </a:extLst>
            </p:cNvPr>
            <p:cNvSpPr/>
            <p:nvPr/>
          </p:nvSpPr>
          <p:spPr>
            <a:xfrm>
              <a:off x="3539069" y="1573810"/>
              <a:ext cx="763250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Carry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out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Structural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Analysis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D0A7C01C-B5FE-4D2A-A4D9-0DADD156FEEA}"/>
                </a:ext>
              </a:extLst>
            </p:cNvPr>
            <p:cNvSpPr/>
            <p:nvPr/>
          </p:nvSpPr>
          <p:spPr>
            <a:xfrm>
              <a:off x="6401492" y="5692518"/>
              <a:ext cx="802533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Power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BD72F069-37B0-434C-9677-138D765BA7A4}"/>
                </a:ext>
              </a:extLst>
            </p:cNvPr>
            <p:cNvSpPr/>
            <p:nvPr/>
          </p:nvSpPr>
          <p:spPr>
            <a:xfrm>
              <a:off x="7394826" y="5696290"/>
              <a:ext cx="802532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Equipment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98BA76E-9ECF-425B-8F89-94A10295EC69}"/>
                </a:ext>
              </a:extLst>
            </p:cNvPr>
            <p:cNvSpPr/>
            <p:nvPr/>
          </p:nvSpPr>
          <p:spPr>
            <a:xfrm>
              <a:off x="8372429" y="5698269"/>
              <a:ext cx="802533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Antenna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F6AAEC0-7B7B-499E-B8D8-D436B5642655}"/>
                </a:ext>
              </a:extLst>
            </p:cNvPr>
            <p:cNvSpPr/>
            <p:nvPr/>
          </p:nvSpPr>
          <p:spPr>
            <a:xfrm>
              <a:off x="9350118" y="5698269"/>
              <a:ext cx="846123" cy="485030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Cable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7E17C04D-81B7-4CA1-B5E6-A28CE45859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4302319" y="1816325"/>
              <a:ext cx="142552" cy="7061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25" name="Diagrama de flujo: decisión 24">
              <a:extLst>
                <a:ext uri="{FF2B5EF4-FFF2-40B4-BE49-F238E27FC236}">
                  <a16:creationId xmlns:a16="http://schemas.microsoft.com/office/drawing/2014/main" id="{251328A4-191B-45CC-B83E-9E36A1615C34}"/>
                </a:ext>
              </a:extLst>
            </p:cNvPr>
            <p:cNvSpPr/>
            <p:nvPr/>
          </p:nvSpPr>
          <p:spPr>
            <a:xfrm>
              <a:off x="5450664" y="1588511"/>
              <a:ext cx="892224" cy="482213"/>
            </a:xfrm>
            <a:prstGeom prst="flowChartDecision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Validated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?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4CDC6C4-DF60-4634-AB3D-CA87D4CE6340}"/>
                </a:ext>
              </a:extLst>
            </p:cNvPr>
            <p:cNvSpPr txBox="1"/>
            <p:nvPr/>
          </p:nvSpPr>
          <p:spPr>
            <a:xfrm>
              <a:off x="5647430" y="1489904"/>
              <a:ext cx="27169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Yes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3EE78834-8C3D-4271-AA5A-7B14F947F846}"/>
                </a:ext>
              </a:extLst>
            </p:cNvPr>
            <p:cNvSpPr txBox="1"/>
            <p:nvPr/>
          </p:nvSpPr>
          <p:spPr>
            <a:xfrm>
              <a:off x="5649989" y="2010067"/>
              <a:ext cx="27169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No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55CA93A7-47F3-4D4A-B9F8-9B1F9A7BE645}"/>
                </a:ext>
              </a:extLst>
            </p:cNvPr>
            <p:cNvSpPr/>
            <p:nvPr/>
          </p:nvSpPr>
          <p:spPr>
            <a:xfrm>
              <a:off x="2078346" y="2297706"/>
              <a:ext cx="706478" cy="331851"/>
            </a:xfrm>
            <a:prstGeom prst="roundRect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Redesign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29" name="Conector: angular 28">
              <a:extLst>
                <a:ext uri="{FF2B5EF4-FFF2-40B4-BE49-F238E27FC236}">
                  <a16:creationId xmlns:a16="http://schemas.microsoft.com/office/drawing/2014/main" id="{3A07D5BD-AC7D-491E-945B-AE05AB02E972}"/>
                </a:ext>
              </a:extLst>
            </p:cNvPr>
            <p:cNvCxnSpPr>
              <a:cxnSpLocks/>
              <a:stCxn id="25" idx="2"/>
              <a:endCxn id="28" idx="3"/>
            </p:cNvCxnSpPr>
            <p:nvPr/>
          </p:nvCxnSpPr>
          <p:spPr>
            <a:xfrm rot="5400000">
              <a:off x="4144346" y="711202"/>
              <a:ext cx="392908" cy="3111952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30" name="Diagrama de flujo: documento 29">
              <a:extLst>
                <a:ext uri="{FF2B5EF4-FFF2-40B4-BE49-F238E27FC236}">
                  <a16:creationId xmlns:a16="http://schemas.microsoft.com/office/drawing/2014/main" id="{4CB6ABBE-5CBF-4C4C-898B-FC2808AD204D}"/>
                </a:ext>
              </a:extLst>
            </p:cNvPr>
            <p:cNvSpPr/>
            <p:nvPr/>
          </p:nvSpPr>
          <p:spPr>
            <a:xfrm>
              <a:off x="8071704" y="880388"/>
              <a:ext cx="894227" cy="514370"/>
            </a:xfrm>
            <a:prstGeom prst="flowChartDocument">
              <a:avLst/>
            </a:prstGeom>
            <a:solidFill>
              <a:srgbClr val="B5925A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Produce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Site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Work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Order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Diagrama de flujo: conector 30">
              <a:extLst>
                <a:ext uri="{FF2B5EF4-FFF2-40B4-BE49-F238E27FC236}">
                  <a16:creationId xmlns:a16="http://schemas.microsoft.com/office/drawing/2014/main" id="{1C71A7F7-5A8C-4369-96A4-2936E2F610A2}"/>
                </a:ext>
              </a:extLst>
            </p:cNvPr>
            <p:cNvSpPr/>
            <p:nvPr/>
          </p:nvSpPr>
          <p:spPr>
            <a:xfrm>
              <a:off x="1558368" y="214783"/>
              <a:ext cx="519476" cy="535857"/>
            </a:xfrm>
            <a:prstGeom prst="flowChartConnector">
              <a:avLst/>
            </a:prstGeom>
            <a:solidFill>
              <a:srgbClr val="005777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Eng.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Design</a:t>
              </a:r>
              <a:endPara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(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RF+Tx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)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27436F2A-5DC3-4505-88DA-2CA8C405CE44}"/>
                </a:ext>
              </a:extLst>
            </p:cNvPr>
            <p:cNvCxnSpPr>
              <a:cxnSpLocks/>
              <a:stCxn id="31" idx="6"/>
              <a:endCxn id="14" idx="1"/>
            </p:cNvCxnSpPr>
            <p:nvPr/>
          </p:nvCxnSpPr>
          <p:spPr>
            <a:xfrm>
              <a:off x="2077844" y="482712"/>
              <a:ext cx="170421" cy="7618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82709696-EC5B-475E-913F-AB6176BBE7B9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7606876" y="1137573"/>
              <a:ext cx="464828" cy="1948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6BFD539-9EE7-4664-BC6D-0874535A97DD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5308112" y="1823386"/>
              <a:ext cx="142552" cy="6232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76EFCF5B-1E6F-4886-A3EC-9627BFD19252}"/>
                </a:ext>
              </a:extLst>
            </p:cNvPr>
            <p:cNvSpPr/>
            <p:nvPr/>
          </p:nvSpPr>
          <p:spPr>
            <a:xfrm>
              <a:off x="9130591" y="949436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968E26A7-78A8-4315-9CCA-05FD4F7381EB}"/>
                </a:ext>
              </a:extLst>
            </p:cNvPr>
            <p:cNvCxnSpPr>
              <a:cxnSpLocks/>
              <a:stCxn id="30" idx="3"/>
              <a:endCxn id="35" idx="2"/>
            </p:cNvCxnSpPr>
            <p:nvPr/>
          </p:nvCxnSpPr>
          <p:spPr>
            <a:xfrm flipV="1">
              <a:off x="8965931" y="1122526"/>
              <a:ext cx="164660" cy="15047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2ECF113-D9D0-4717-A785-1B755A0691DB}"/>
                </a:ext>
              </a:extLst>
            </p:cNvPr>
            <p:cNvSpPr txBox="1"/>
            <p:nvPr/>
          </p:nvSpPr>
          <p:spPr>
            <a:xfrm>
              <a:off x="9527486" y="1044751"/>
              <a:ext cx="732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Start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Construction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DA0724D1-A9B7-46EA-8233-6FBF57E6499D}"/>
                </a:ext>
              </a:extLst>
            </p:cNvPr>
            <p:cNvSpPr/>
            <p:nvPr/>
          </p:nvSpPr>
          <p:spPr>
            <a:xfrm>
              <a:off x="676224" y="1498113"/>
              <a:ext cx="676538" cy="615617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A&amp;E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Analysis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7B6F8A15-2161-49D2-8219-272791FDF808}"/>
                </a:ext>
              </a:extLst>
            </p:cNvPr>
            <p:cNvSpPr/>
            <p:nvPr/>
          </p:nvSpPr>
          <p:spPr>
            <a:xfrm>
              <a:off x="673332" y="2234121"/>
              <a:ext cx="676539" cy="1899448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Civil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Works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CFEAF58E-4974-4E9C-ABD8-C14597909EC2}"/>
                </a:ext>
              </a:extLst>
            </p:cNvPr>
            <p:cNvSpPr/>
            <p:nvPr/>
          </p:nvSpPr>
          <p:spPr>
            <a:xfrm>
              <a:off x="673332" y="4196161"/>
              <a:ext cx="676539" cy="1378045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Electrical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&amp;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Mechanical</a:t>
              </a:r>
              <a:endParaRPr kumimoji="0" lang="es-E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Works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16A9929-F6EE-4DD8-9B17-FB40D9A95695}"/>
                </a:ext>
              </a:extLst>
            </p:cNvPr>
            <p:cNvSpPr/>
            <p:nvPr/>
          </p:nvSpPr>
          <p:spPr>
            <a:xfrm>
              <a:off x="673332" y="5633830"/>
              <a:ext cx="676537" cy="613609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Power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and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Equipment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Installation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42" name="Conector: angular 41">
              <a:extLst>
                <a:ext uri="{FF2B5EF4-FFF2-40B4-BE49-F238E27FC236}">
                  <a16:creationId xmlns:a16="http://schemas.microsoft.com/office/drawing/2014/main" id="{91C4A6C3-4A65-491A-A234-5342F18DE2FA}"/>
                </a:ext>
              </a:extLst>
            </p:cNvPr>
            <p:cNvCxnSpPr>
              <a:cxnSpLocks/>
              <a:stCxn id="17" idx="2"/>
              <a:endCxn id="19" idx="1"/>
            </p:cNvCxnSpPr>
            <p:nvPr/>
          </p:nvCxnSpPr>
          <p:spPr>
            <a:xfrm rot="16200000" flipH="1">
              <a:off x="2988125" y="1265380"/>
              <a:ext cx="1089079" cy="12809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A49AF1B7-3F6C-4695-8A32-C84517A58DEC}"/>
                </a:ext>
              </a:extLst>
            </p:cNvPr>
            <p:cNvCxnSpPr>
              <a:cxnSpLocks/>
              <a:stCxn id="25" idx="0"/>
              <a:endCxn id="15" idx="1"/>
            </p:cNvCxnSpPr>
            <p:nvPr/>
          </p:nvCxnSpPr>
          <p:spPr>
            <a:xfrm rot="5400000" flipH="1" flipV="1">
              <a:off x="5832559" y="1220734"/>
              <a:ext cx="431994" cy="303561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B8E41B2B-FFF4-451C-9B96-46EB6153B8C3}"/>
                </a:ext>
              </a:extLst>
            </p:cNvPr>
            <p:cNvSpPr/>
            <p:nvPr/>
          </p:nvSpPr>
          <p:spPr>
            <a:xfrm>
              <a:off x="668749" y="847419"/>
              <a:ext cx="676538" cy="615617"/>
            </a:xfrm>
            <a:prstGeom prst="rect">
              <a:avLst/>
            </a:prstGeom>
            <a:solidFill>
              <a:srgbClr val="404040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Acquisition</a:t>
              </a: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and </a:t>
              </a:r>
              <a:r>
                <a:rPr kumimoji="0" lang="es-E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Permits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E6EB401C-E37F-43B9-BFDC-DD3768C6A970}"/>
                </a:ext>
              </a:extLst>
            </p:cNvPr>
            <p:cNvSpPr/>
            <p:nvPr/>
          </p:nvSpPr>
          <p:spPr>
            <a:xfrm>
              <a:off x="251543" y="832563"/>
              <a:ext cx="315703" cy="615617"/>
            </a:xfrm>
            <a:prstGeom prst="roundRect">
              <a:avLst/>
            </a:prstGeom>
            <a:solidFill>
              <a:srgbClr val="870F42"/>
            </a:solidFill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vert="vert270"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Site</a:t>
              </a:r>
              <a:r>
                <a:rPr kumimoji="0" lang="es-E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  <a:r>
                <a:rPr kumimoji="0" lang="es-E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Acq</a:t>
              </a:r>
              <a:r>
                <a:rPr kumimoji="0" lang="es-E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.</a:t>
              </a:r>
              <a:endPara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46" name="Conector: angular 45">
              <a:extLst>
                <a:ext uri="{FF2B5EF4-FFF2-40B4-BE49-F238E27FC236}">
                  <a16:creationId xmlns:a16="http://schemas.microsoft.com/office/drawing/2014/main" id="{CD526853-7355-45EE-8A50-4A2289174A70}"/>
                </a:ext>
              </a:extLst>
            </p:cNvPr>
            <p:cNvCxnSpPr>
              <a:cxnSpLocks/>
              <a:stCxn id="28" idx="1"/>
              <a:endCxn id="31" idx="4"/>
            </p:cNvCxnSpPr>
            <p:nvPr/>
          </p:nvCxnSpPr>
          <p:spPr>
            <a:xfrm rot="10800000">
              <a:off x="1818106" y="750640"/>
              <a:ext cx="260240" cy="1712992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789686D3-F8C2-440B-8701-696998142609}"/>
                </a:ext>
              </a:extLst>
            </p:cNvPr>
            <p:cNvSpPr/>
            <p:nvPr/>
          </p:nvSpPr>
          <p:spPr>
            <a:xfrm>
              <a:off x="5864657" y="5742742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B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48" name="Conector recto de flecha 47">
              <a:extLst>
                <a:ext uri="{FF2B5EF4-FFF2-40B4-BE49-F238E27FC236}">
                  <a16:creationId xmlns:a16="http://schemas.microsoft.com/office/drawing/2014/main" id="{06485DA6-9C41-407F-801E-EA829FD1F56E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>
              <a:off x="6168052" y="5915832"/>
              <a:ext cx="23344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A6114250-FD29-412D-A438-9F14FCB7CEC8}"/>
                </a:ext>
              </a:extLst>
            </p:cNvPr>
            <p:cNvSpPr/>
            <p:nvPr/>
          </p:nvSpPr>
          <p:spPr>
            <a:xfrm>
              <a:off x="255112" y="5633830"/>
              <a:ext cx="307071" cy="565778"/>
            </a:xfrm>
            <a:prstGeom prst="roundRect">
              <a:avLst/>
            </a:prstGeom>
            <a:solidFill>
              <a:srgbClr val="870F42"/>
            </a:solidFill>
            <a:ln w="9525" cap="flat" cmpd="sng" algn="ctr">
              <a:solidFill>
                <a:srgbClr val="808080"/>
              </a:solidFill>
              <a:prstDash val="solid"/>
            </a:ln>
            <a:effectLst/>
          </p:spPr>
          <p:txBody>
            <a:bodyPr vert="vert270"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Site</a:t>
              </a:r>
              <a:r>
                <a:rPr kumimoji="0" lang="es-E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Inst.</a:t>
              </a:r>
              <a:endPara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92678FC7-3534-4B4D-B271-B94C1E788EDF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6983573" y="1152243"/>
              <a:ext cx="199551" cy="4274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51" name="Conector recto de flecha 50">
              <a:extLst>
                <a:ext uri="{FF2B5EF4-FFF2-40B4-BE49-F238E27FC236}">
                  <a16:creationId xmlns:a16="http://schemas.microsoft.com/office/drawing/2014/main" id="{9FB7770A-9D85-4A3B-80B1-618A0532C1E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7204025" y="5935033"/>
              <a:ext cx="190801" cy="3772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D2F2DA60-3DD9-4ED8-9919-EA573507AFEC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8197358" y="5938805"/>
              <a:ext cx="175071" cy="1979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5385D52C-8F71-42BB-9099-D9030112D785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9174962" y="5940784"/>
              <a:ext cx="17515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5F3147D1-CE01-4225-B10C-74EE3AC1BEBB}"/>
                </a:ext>
              </a:extLst>
            </p:cNvPr>
            <p:cNvSpPr/>
            <p:nvPr/>
          </p:nvSpPr>
          <p:spPr>
            <a:xfrm>
              <a:off x="3085493" y="4246010"/>
              <a:ext cx="782419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Tower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Assembling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and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Erection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4B996CA0-86DA-4D88-B803-E582B1702B1C}"/>
                </a:ext>
              </a:extLst>
            </p:cNvPr>
            <p:cNvSpPr/>
            <p:nvPr/>
          </p:nvSpPr>
          <p:spPr>
            <a:xfrm>
              <a:off x="4082755" y="4246010"/>
              <a:ext cx="706478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Shelter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/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Cabinet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Erection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877DD7EE-9BCD-49A1-949E-B3ECB7DA3F46}"/>
                </a:ext>
              </a:extLst>
            </p:cNvPr>
            <p:cNvSpPr/>
            <p:nvPr/>
          </p:nvSpPr>
          <p:spPr>
            <a:xfrm>
              <a:off x="4977381" y="4255154"/>
              <a:ext cx="960714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Antenna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Mounts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supply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and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installation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872B507B-409C-4620-81DD-2443C9B65E47}"/>
                </a:ext>
              </a:extLst>
            </p:cNvPr>
            <p:cNvSpPr/>
            <p:nvPr/>
          </p:nvSpPr>
          <p:spPr>
            <a:xfrm>
              <a:off x="6118894" y="4255154"/>
              <a:ext cx="861764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Cable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8742BDC1-2934-4501-9333-225EC7FCB91B}"/>
                </a:ext>
              </a:extLst>
            </p:cNvPr>
            <p:cNvSpPr/>
            <p:nvPr/>
          </p:nvSpPr>
          <p:spPr>
            <a:xfrm>
              <a:off x="2523911" y="4315435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A1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CF0E8843-B221-48B3-929B-B6BF6B4D6967}"/>
                </a:ext>
              </a:extLst>
            </p:cNvPr>
            <p:cNvCxnSpPr>
              <a:cxnSpLocks/>
              <a:stCxn id="58" idx="6"/>
              <a:endCxn id="54" idx="1"/>
            </p:cNvCxnSpPr>
            <p:nvPr/>
          </p:nvCxnSpPr>
          <p:spPr>
            <a:xfrm>
              <a:off x="2827306" y="4488525"/>
              <a:ext cx="25818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36180972-CAAC-489E-9852-9929FDCC7AB1}"/>
                </a:ext>
              </a:extLst>
            </p:cNvPr>
            <p:cNvSpPr/>
            <p:nvPr/>
          </p:nvSpPr>
          <p:spPr>
            <a:xfrm>
              <a:off x="2520612" y="4731040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A2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1" name="Conector: angular 60">
              <a:extLst>
                <a:ext uri="{FF2B5EF4-FFF2-40B4-BE49-F238E27FC236}">
                  <a16:creationId xmlns:a16="http://schemas.microsoft.com/office/drawing/2014/main" id="{D678E21F-A7AA-4052-AF43-087FA6BF4E1F}"/>
                </a:ext>
              </a:extLst>
            </p:cNvPr>
            <p:cNvCxnSpPr>
              <a:cxnSpLocks/>
              <a:stCxn id="60" idx="6"/>
              <a:endCxn id="56" idx="2"/>
            </p:cNvCxnSpPr>
            <p:nvPr/>
          </p:nvCxnSpPr>
          <p:spPr>
            <a:xfrm flipV="1">
              <a:off x="2824007" y="4740184"/>
              <a:ext cx="2633731" cy="163946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76EF522-1391-4C28-844B-31339EB20D2A}"/>
                </a:ext>
              </a:extLst>
            </p:cNvPr>
            <p:cNvSpPr/>
            <p:nvPr/>
          </p:nvSpPr>
          <p:spPr>
            <a:xfrm>
              <a:off x="2520612" y="5172902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A3</a:t>
              </a:r>
              <a:endPara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3" name="Conector: angular 62">
              <a:extLst>
                <a:ext uri="{FF2B5EF4-FFF2-40B4-BE49-F238E27FC236}">
                  <a16:creationId xmlns:a16="http://schemas.microsoft.com/office/drawing/2014/main" id="{70486A2C-8767-4D5D-9550-21ECCC08A4B3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2924592" y="4731040"/>
              <a:ext cx="1511402" cy="642270"/>
            </a:xfrm>
            <a:prstGeom prst="bentConnector2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39A28762-5FE4-479D-97AD-61AF051B001A}"/>
                </a:ext>
              </a:extLst>
            </p:cNvPr>
            <p:cNvSpPr/>
            <p:nvPr/>
          </p:nvSpPr>
          <p:spPr>
            <a:xfrm>
              <a:off x="7193360" y="4255300"/>
              <a:ext cx="879732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Power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5" name="Rectángulo: esquinas redondeadas 64">
              <a:extLst>
                <a:ext uri="{FF2B5EF4-FFF2-40B4-BE49-F238E27FC236}">
                  <a16:creationId xmlns:a16="http://schemas.microsoft.com/office/drawing/2014/main" id="{1E1AB8E8-1E65-4C2D-BB0F-779FF3CDB9B7}"/>
                </a:ext>
              </a:extLst>
            </p:cNvPr>
            <p:cNvSpPr/>
            <p:nvPr/>
          </p:nvSpPr>
          <p:spPr>
            <a:xfrm>
              <a:off x="8265676" y="4255300"/>
              <a:ext cx="850867" cy="485030"/>
            </a:xfrm>
            <a:prstGeom prst="roundRect">
              <a:avLst/>
            </a:prstGeom>
            <a:solidFill>
              <a:srgbClr val="A3CDB7">
                <a:lumMod val="50000"/>
              </a:srgbClr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Grounding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&amp;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Lightning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components</a:t>
              </a:r>
              <a:endPara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2ACE897-6163-47D6-9B18-EF9E8FF1A610}"/>
                </a:ext>
              </a:extLst>
            </p:cNvPr>
            <p:cNvSpPr/>
            <p:nvPr/>
          </p:nvSpPr>
          <p:spPr>
            <a:xfrm>
              <a:off x="9601912" y="4969385"/>
              <a:ext cx="303395" cy="34618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B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4D421EA6-00D9-4AFF-8F11-5438145787CB}"/>
                </a:ext>
              </a:extLst>
            </p:cNvPr>
            <p:cNvCxnSpPr>
              <a:cxnSpLocks/>
              <a:stCxn id="69" idx="2"/>
              <a:endCxn id="66" idx="0"/>
            </p:cNvCxnSpPr>
            <p:nvPr/>
          </p:nvCxnSpPr>
          <p:spPr>
            <a:xfrm>
              <a:off x="9747820" y="4689263"/>
              <a:ext cx="5790" cy="280122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447233D6-AAC9-40A8-B732-A541C2965666}"/>
                </a:ext>
              </a:extLst>
            </p:cNvPr>
            <p:cNvSpPr txBox="1"/>
            <p:nvPr/>
          </p:nvSpPr>
          <p:spPr>
            <a:xfrm>
              <a:off x="9016226" y="5000011"/>
              <a:ext cx="63435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Start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Installation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69" name="Diagrama de flujo: documento 68">
              <a:extLst>
                <a:ext uri="{FF2B5EF4-FFF2-40B4-BE49-F238E27FC236}">
                  <a16:creationId xmlns:a16="http://schemas.microsoft.com/office/drawing/2014/main" id="{C84B3060-7BD9-4B57-B0C0-B308AE29B455}"/>
                </a:ext>
              </a:extLst>
            </p:cNvPr>
            <p:cNvSpPr/>
            <p:nvPr/>
          </p:nvSpPr>
          <p:spPr>
            <a:xfrm>
              <a:off x="9362652" y="4278415"/>
              <a:ext cx="770335" cy="439932"/>
            </a:xfrm>
            <a:prstGeom prst="flowChartDocument">
              <a:avLst/>
            </a:prstGeom>
            <a:solidFill>
              <a:srgbClr val="B5925A"/>
            </a:solidFill>
            <a:ln w="9525" cap="flat" cmpd="sng" algn="ctr">
              <a:solidFill>
                <a:srgbClr val="458161"/>
              </a:solidFill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Construction</a:t>
              </a:r>
              <a:r>
                <a:rPr kumimoji="0" lang="es-E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s-E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rPr>
                <a:t>Acceptance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endParaRPr>
            </a:p>
          </p:txBody>
        </p:sp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9740197E-9994-454C-9784-7B08C002ABCC}"/>
                </a:ext>
              </a:extLst>
            </p:cNvPr>
            <p:cNvCxnSpPr>
              <a:cxnSpLocks/>
              <a:stCxn id="54" idx="3"/>
              <a:endCxn id="55" idx="1"/>
            </p:cNvCxnSpPr>
            <p:nvPr/>
          </p:nvCxnSpPr>
          <p:spPr>
            <a:xfrm>
              <a:off x="3867912" y="4488525"/>
              <a:ext cx="21484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114FCBEA-FF7A-40F3-A5C1-9820E7E6461B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4789233" y="4488525"/>
              <a:ext cx="188148" cy="9144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FEEF7499-474C-45ED-961C-5E62AAD0BD44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5938095" y="4497669"/>
              <a:ext cx="18079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73" name="Conector recto de flecha 72">
              <a:extLst>
                <a:ext uri="{FF2B5EF4-FFF2-40B4-BE49-F238E27FC236}">
                  <a16:creationId xmlns:a16="http://schemas.microsoft.com/office/drawing/2014/main" id="{9E3BEA75-6360-4B8C-A3DA-1D4D7F4A0821}"/>
                </a:ext>
              </a:extLst>
            </p:cNvPr>
            <p:cNvCxnSpPr>
              <a:cxnSpLocks/>
              <a:stCxn id="57" idx="3"/>
              <a:endCxn id="64" idx="1"/>
            </p:cNvCxnSpPr>
            <p:nvPr/>
          </p:nvCxnSpPr>
          <p:spPr>
            <a:xfrm>
              <a:off x="6980658" y="4497669"/>
              <a:ext cx="212702" cy="146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74" name="Conector recto de flecha 73">
              <a:extLst>
                <a:ext uri="{FF2B5EF4-FFF2-40B4-BE49-F238E27FC236}">
                  <a16:creationId xmlns:a16="http://schemas.microsoft.com/office/drawing/2014/main" id="{87ED66D2-9051-4976-9C29-FFC237485334}"/>
                </a:ext>
              </a:extLst>
            </p:cNvPr>
            <p:cNvCxnSpPr>
              <a:cxnSpLocks/>
              <a:stCxn id="64" idx="3"/>
              <a:endCxn id="65" idx="1"/>
            </p:cNvCxnSpPr>
            <p:nvPr/>
          </p:nvCxnSpPr>
          <p:spPr>
            <a:xfrm>
              <a:off x="8073092" y="4497815"/>
              <a:ext cx="19258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75" name="Conector recto de flecha 74">
              <a:extLst>
                <a:ext uri="{FF2B5EF4-FFF2-40B4-BE49-F238E27FC236}">
                  <a16:creationId xmlns:a16="http://schemas.microsoft.com/office/drawing/2014/main" id="{D6A5A9E1-1360-4693-AA80-3DF6BE6221A6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9116543" y="4497815"/>
              <a:ext cx="246109" cy="566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4DF6D784-ABAE-40B5-A40E-F3F3682105BD}"/>
                </a:ext>
              </a:extLst>
            </p:cNvPr>
            <p:cNvSpPr txBox="1"/>
            <p:nvPr/>
          </p:nvSpPr>
          <p:spPr>
            <a:xfrm>
              <a:off x="1744899" y="4347938"/>
              <a:ext cx="7633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New Tower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09C2B090-CC06-49B1-A61E-1C33ACA04946}"/>
                </a:ext>
              </a:extLst>
            </p:cNvPr>
            <p:cNvSpPr txBox="1"/>
            <p:nvPr/>
          </p:nvSpPr>
          <p:spPr>
            <a:xfrm>
              <a:off x="1738249" y="4733626"/>
              <a:ext cx="8079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Existing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Tower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5D0DBCAE-E4D0-454A-8899-90AAE158CF16}"/>
                </a:ext>
              </a:extLst>
            </p:cNvPr>
            <p:cNvSpPr txBox="1"/>
            <p:nvPr/>
          </p:nvSpPr>
          <p:spPr>
            <a:xfrm>
              <a:off x="1723211" y="5154052"/>
              <a:ext cx="92289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Rooftop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BB32B2B6-CB16-464C-8093-4E6EFC3F51AC}"/>
                </a:ext>
              </a:extLst>
            </p:cNvPr>
            <p:cNvSpPr txBox="1"/>
            <p:nvPr/>
          </p:nvSpPr>
          <p:spPr>
            <a:xfrm>
              <a:off x="5201834" y="5781145"/>
              <a:ext cx="63435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Start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Site</a:t>
              </a:r>
              <a:r>
                <a: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s-E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Installation</a:t>
              </a: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cxnSp>
          <p:nvCxnSpPr>
            <p:cNvPr id="80" name="Conector recto de flecha 79">
              <a:extLst>
                <a:ext uri="{FF2B5EF4-FFF2-40B4-BE49-F238E27FC236}">
                  <a16:creationId xmlns:a16="http://schemas.microsoft.com/office/drawing/2014/main" id="{6581F46B-A4FC-4CBE-AC0D-111C8B3FDB52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 flipV="1">
              <a:off x="2954743" y="484731"/>
              <a:ext cx="115606" cy="5599"/>
            </a:xfrm>
            <a:prstGeom prst="straightConnector1">
              <a:avLst/>
            </a:prstGeom>
            <a:noFill/>
            <a:ln w="9525" cap="flat" cmpd="sng" algn="ctr">
              <a:solidFill>
                <a:srgbClr val="458161"/>
              </a:solidFill>
              <a:prstDash val="solid"/>
              <a:headEnd type="none" w="med" len="med"/>
              <a:tailEnd type="triangle"/>
            </a:ln>
            <a:effectLst/>
          </p:spPr>
        </p:cxn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A263263F-B961-4506-8A49-7C8E0F21076E}"/>
                </a:ext>
              </a:extLst>
            </p:cNvPr>
            <p:cNvGrpSpPr/>
            <p:nvPr/>
          </p:nvGrpSpPr>
          <p:grpSpPr>
            <a:xfrm>
              <a:off x="4525273" y="2313230"/>
              <a:ext cx="5802902" cy="1619048"/>
              <a:chOff x="4525273" y="2313230"/>
              <a:chExt cx="5802902" cy="1619048"/>
            </a:xfrm>
          </p:grpSpPr>
          <p:sp>
            <p:nvSpPr>
              <p:cNvPr id="82" name="Rectángulo: esquinas redondeadas 81">
                <a:extLst>
                  <a:ext uri="{FF2B5EF4-FFF2-40B4-BE49-F238E27FC236}">
                    <a16:creationId xmlns:a16="http://schemas.microsoft.com/office/drawing/2014/main" id="{FE13F7CA-C9F9-47D9-AD69-B6F261CF0F01}"/>
                  </a:ext>
                </a:extLst>
              </p:cNvPr>
              <p:cNvSpPr/>
              <p:nvPr/>
            </p:nvSpPr>
            <p:spPr>
              <a:xfrm>
                <a:off x="7066506" y="2313230"/>
                <a:ext cx="962638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Fencing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/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Shelter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foundation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tángulo: esquinas redondeadas 82">
                <a:extLst>
                  <a:ext uri="{FF2B5EF4-FFF2-40B4-BE49-F238E27FC236}">
                    <a16:creationId xmlns:a16="http://schemas.microsoft.com/office/drawing/2014/main" id="{70F4BB3E-D506-4928-A2E4-FC6CC1ED0B86}"/>
                  </a:ext>
                </a:extLst>
              </p:cNvPr>
              <p:cNvSpPr/>
              <p:nvPr/>
            </p:nvSpPr>
            <p:spPr>
              <a:xfrm>
                <a:off x="8155967" y="2313230"/>
                <a:ext cx="782531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Tower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Foundation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tángulo: esquinas redondeadas 83">
                <a:extLst>
                  <a:ext uri="{FF2B5EF4-FFF2-40B4-BE49-F238E27FC236}">
                    <a16:creationId xmlns:a16="http://schemas.microsoft.com/office/drawing/2014/main" id="{F4B05781-4137-471C-8C8F-2E6ECD420FEA}"/>
                  </a:ext>
                </a:extLst>
              </p:cNvPr>
              <p:cNvSpPr/>
              <p:nvPr/>
            </p:nvSpPr>
            <p:spPr>
              <a:xfrm>
                <a:off x="7066505" y="2866343"/>
                <a:ext cx="962638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Existing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Tower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reinforcement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366E3906-05D0-4660-8813-A677577069D9}"/>
                  </a:ext>
                </a:extLst>
              </p:cNvPr>
              <p:cNvSpPr/>
              <p:nvPr/>
            </p:nvSpPr>
            <p:spPr>
              <a:xfrm>
                <a:off x="9077821" y="2379523"/>
                <a:ext cx="303395" cy="34618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A1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8FD72134-3E6B-4235-AFC1-4A5A3F03B021}"/>
                  </a:ext>
                </a:extLst>
              </p:cNvPr>
              <p:cNvSpPr/>
              <p:nvPr/>
            </p:nvSpPr>
            <p:spPr>
              <a:xfrm>
                <a:off x="9070295" y="2938286"/>
                <a:ext cx="303395" cy="34618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A2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Rectángulo: esquinas redondeadas 86">
                <a:extLst>
                  <a:ext uri="{FF2B5EF4-FFF2-40B4-BE49-F238E27FC236}">
                    <a16:creationId xmlns:a16="http://schemas.microsoft.com/office/drawing/2014/main" id="{33CCF4E8-BA52-4A18-8D85-31EF55096DDE}"/>
                  </a:ext>
                </a:extLst>
              </p:cNvPr>
              <p:cNvSpPr/>
              <p:nvPr/>
            </p:nvSpPr>
            <p:spPr>
              <a:xfrm>
                <a:off x="7066505" y="3447248"/>
                <a:ext cx="962637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Rooftop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reinforcement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88" name="Conector recto de flecha 87">
                <a:extLst>
                  <a:ext uri="{FF2B5EF4-FFF2-40B4-BE49-F238E27FC236}">
                    <a16:creationId xmlns:a16="http://schemas.microsoft.com/office/drawing/2014/main" id="{C3281810-E4C6-447B-985D-D8F9543E7E2D}"/>
                  </a:ext>
                </a:extLst>
              </p:cNvPr>
              <p:cNvCxnSpPr>
                <a:cxnSpLocks/>
                <a:stCxn id="83" idx="3"/>
                <a:endCxn id="85" idx="2"/>
              </p:cNvCxnSpPr>
              <p:nvPr/>
            </p:nvCxnSpPr>
            <p:spPr>
              <a:xfrm flipV="1">
                <a:off x="8938498" y="2552613"/>
                <a:ext cx="139323" cy="313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89" name="Conector recto de flecha 88">
                <a:extLst>
                  <a:ext uri="{FF2B5EF4-FFF2-40B4-BE49-F238E27FC236}">
                    <a16:creationId xmlns:a16="http://schemas.microsoft.com/office/drawing/2014/main" id="{295B8525-EB7A-4B4C-905F-86453FC6E638}"/>
                  </a:ext>
                </a:extLst>
              </p:cNvPr>
              <p:cNvCxnSpPr>
                <a:cxnSpLocks/>
                <a:stCxn id="84" idx="3"/>
                <a:endCxn id="86" idx="2"/>
              </p:cNvCxnSpPr>
              <p:nvPr/>
            </p:nvCxnSpPr>
            <p:spPr>
              <a:xfrm>
                <a:off x="8029143" y="3108858"/>
                <a:ext cx="1041152" cy="251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F1A3DE9A-5C43-4D57-A750-6366712C417F}"/>
                  </a:ext>
                </a:extLst>
              </p:cNvPr>
              <p:cNvSpPr/>
              <p:nvPr/>
            </p:nvSpPr>
            <p:spPr>
              <a:xfrm>
                <a:off x="9059257" y="3507059"/>
                <a:ext cx="303395" cy="34618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A3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91" name="Conector recto de flecha 90">
                <a:extLst>
                  <a:ext uri="{FF2B5EF4-FFF2-40B4-BE49-F238E27FC236}">
                    <a16:creationId xmlns:a16="http://schemas.microsoft.com/office/drawing/2014/main" id="{681BBC3B-F0D3-4AD2-9B9E-91B5F0DBB8F9}"/>
                  </a:ext>
                </a:extLst>
              </p:cNvPr>
              <p:cNvCxnSpPr>
                <a:cxnSpLocks/>
                <a:stCxn id="87" idx="3"/>
                <a:endCxn id="90" idx="2"/>
              </p:cNvCxnSpPr>
              <p:nvPr/>
            </p:nvCxnSpPr>
            <p:spPr>
              <a:xfrm flipV="1">
                <a:off x="8029142" y="3680149"/>
                <a:ext cx="1030115" cy="961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BC89D596-2ED3-43F8-ABFA-3B34B79DF87F}"/>
                  </a:ext>
                </a:extLst>
              </p:cNvPr>
              <p:cNvSpPr txBox="1"/>
              <p:nvPr/>
            </p:nvSpPr>
            <p:spPr>
              <a:xfrm>
                <a:off x="9508039" y="2475670"/>
                <a:ext cx="70647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New Tower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Site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3D6F3BD0-53F6-488F-9C8C-B23FEB8EDA7D}"/>
                  </a:ext>
                </a:extLst>
              </p:cNvPr>
              <p:cNvSpPr txBox="1"/>
              <p:nvPr/>
            </p:nvSpPr>
            <p:spPr>
              <a:xfrm>
                <a:off x="9508039" y="3574330"/>
                <a:ext cx="8201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Rooftop</a:t>
                </a: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Site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441C278D-B3F9-4B95-AF7B-EB3447666872}"/>
                  </a:ext>
                </a:extLst>
              </p:cNvPr>
              <p:cNvSpPr/>
              <p:nvPr/>
            </p:nvSpPr>
            <p:spPr>
              <a:xfrm>
                <a:off x="4689719" y="2952882"/>
                <a:ext cx="303395" cy="34618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A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9491C26C-D611-46BD-A09A-C0AA5B3F8622}"/>
                  </a:ext>
                </a:extLst>
              </p:cNvPr>
              <p:cNvSpPr txBox="1"/>
              <p:nvPr/>
            </p:nvSpPr>
            <p:spPr>
              <a:xfrm>
                <a:off x="4525273" y="3372202"/>
                <a:ext cx="88541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Start</a:t>
                </a: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 </a:t>
                </a: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Site</a:t>
                </a: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 </a:t>
                </a: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Construction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96" name="Rectángulo: esquinas redondeadas 95">
                <a:extLst>
                  <a:ext uri="{FF2B5EF4-FFF2-40B4-BE49-F238E27FC236}">
                    <a16:creationId xmlns:a16="http://schemas.microsoft.com/office/drawing/2014/main" id="{86409074-2C34-4846-8813-E86A9D9F6B78}"/>
                  </a:ext>
                </a:extLst>
              </p:cNvPr>
              <p:cNvSpPr/>
              <p:nvPr/>
            </p:nvSpPr>
            <p:spPr>
              <a:xfrm>
                <a:off x="6066300" y="2888290"/>
                <a:ext cx="798401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Site</a:t>
                </a: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Preparation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97" name="Conector recto de flecha 96">
                <a:extLst>
                  <a:ext uri="{FF2B5EF4-FFF2-40B4-BE49-F238E27FC236}">
                    <a16:creationId xmlns:a16="http://schemas.microsoft.com/office/drawing/2014/main" id="{50724F48-90D0-464C-A402-1786C9C51D29}"/>
                  </a:ext>
                </a:extLst>
              </p:cNvPr>
              <p:cNvCxnSpPr>
                <a:cxnSpLocks/>
                <a:stCxn id="94" idx="6"/>
                <a:endCxn id="101" idx="1"/>
              </p:cNvCxnSpPr>
              <p:nvPr/>
            </p:nvCxnSpPr>
            <p:spPr>
              <a:xfrm>
                <a:off x="4993114" y="3125972"/>
                <a:ext cx="210789" cy="117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98" name="Conector: angular 97">
                <a:extLst>
                  <a:ext uri="{FF2B5EF4-FFF2-40B4-BE49-F238E27FC236}">
                    <a16:creationId xmlns:a16="http://schemas.microsoft.com/office/drawing/2014/main" id="{27C7D16F-C04E-4C27-810D-41F3B55671F5}"/>
                  </a:ext>
                </a:extLst>
              </p:cNvPr>
              <p:cNvCxnSpPr>
                <a:cxnSpLocks/>
                <a:stCxn id="96" idx="3"/>
                <a:endCxn id="82" idx="1"/>
              </p:cNvCxnSpPr>
              <p:nvPr/>
            </p:nvCxnSpPr>
            <p:spPr>
              <a:xfrm flipV="1">
                <a:off x="6864701" y="2555745"/>
                <a:ext cx="201805" cy="575060"/>
              </a:xfrm>
              <a:prstGeom prst="bentConnector3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99" name="Conector: angular 98">
                <a:extLst>
                  <a:ext uri="{FF2B5EF4-FFF2-40B4-BE49-F238E27FC236}">
                    <a16:creationId xmlns:a16="http://schemas.microsoft.com/office/drawing/2014/main" id="{8E7A079B-3262-456C-B0C4-C78CE0C83023}"/>
                  </a:ext>
                </a:extLst>
              </p:cNvPr>
              <p:cNvCxnSpPr>
                <a:cxnSpLocks/>
                <a:stCxn id="96" idx="3"/>
                <a:endCxn id="84" idx="1"/>
              </p:cNvCxnSpPr>
              <p:nvPr/>
            </p:nvCxnSpPr>
            <p:spPr>
              <a:xfrm flipV="1">
                <a:off x="6864701" y="3108858"/>
                <a:ext cx="201804" cy="21947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100" name="Conector: angular 99">
                <a:extLst>
                  <a:ext uri="{FF2B5EF4-FFF2-40B4-BE49-F238E27FC236}">
                    <a16:creationId xmlns:a16="http://schemas.microsoft.com/office/drawing/2014/main" id="{6D26FF83-0B25-46BA-8AFF-9422DAAD0245}"/>
                  </a:ext>
                </a:extLst>
              </p:cNvPr>
              <p:cNvCxnSpPr>
                <a:cxnSpLocks/>
                <a:stCxn id="96" idx="3"/>
                <a:endCxn id="87" idx="1"/>
              </p:cNvCxnSpPr>
              <p:nvPr/>
            </p:nvCxnSpPr>
            <p:spPr>
              <a:xfrm>
                <a:off x="6864701" y="3130805"/>
                <a:ext cx="201804" cy="558958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101" name="Rectángulo: esquinas redondeadas 100">
                <a:extLst>
                  <a:ext uri="{FF2B5EF4-FFF2-40B4-BE49-F238E27FC236}">
                    <a16:creationId xmlns:a16="http://schemas.microsoft.com/office/drawing/2014/main" id="{4C13CEBF-9C93-4B79-8F7C-5B5FCCCBEF38}"/>
                  </a:ext>
                </a:extLst>
              </p:cNvPr>
              <p:cNvSpPr/>
              <p:nvPr/>
            </p:nvSpPr>
            <p:spPr>
              <a:xfrm>
                <a:off x="5203903" y="2884631"/>
                <a:ext cx="760023" cy="485030"/>
              </a:xfrm>
              <a:prstGeom prst="roundRect">
                <a:avLst/>
              </a:prstGeom>
              <a:solidFill>
                <a:srgbClr val="A3CDB7">
                  <a:lumMod val="50000"/>
                </a:srgbClr>
              </a:solidFill>
              <a:ln w="9525" cap="flat" cmpd="sng" algn="ctr">
                <a:solidFill>
                  <a:srgbClr val="458161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Civil Works Material </a:t>
                </a:r>
                <a:r>
                  <a:rPr kumimoji="0" lang="es-E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Calibri" panose="020F0502020204030204" pitchFamily="34" charset="0"/>
                  </a:rPr>
                  <a:t>Transport</a:t>
                </a:r>
                <a:endPara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Calibri" panose="020F0502020204030204" pitchFamily="34" charset="0"/>
                </a:endParaRPr>
              </a:p>
            </p:txBody>
          </p:sp>
          <p:cxnSp>
            <p:nvCxnSpPr>
              <p:cNvPr id="102" name="Conector recto de flecha 101">
                <a:extLst>
                  <a:ext uri="{FF2B5EF4-FFF2-40B4-BE49-F238E27FC236}">
                    <a16:creationId xmlns:a16="http://schemas.microsoft.com/office/drawing/2014/main" id="{1DBAEA8C-F202-452B-A938-A0575523D4FB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8029144" y="2555745"/>
                <a:ext cx="126823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cxnSp>
            <p:nvCxnSpPr>
              <p:cNvPr id="103" name="Conector recto de flecha 102">
                <a:extLst>
                  <a:ext uri="{FF2B5EF4-FFF2-40B4-BE49-F238E27FC236}">
                    <a16:creationId xmlns:a16="http://schemas.microsoft.com/office/drawing/2014/main" id="{39FFF86D-2D43-4CE4-B4C5-B552644D7187}"/>
                  </a:ext>
                </a:extLst>
              </p:cNvPr>
              <p:cNvCxnSpPr>
                <a:cxnSpLocks/>
                <a:stCxn id="101" idx="3"/>
                <a:endCxn id="96" idx="1"/>
              </p:cNvCxnSpPr>
              <p:nvPr/>
            </p:nvCxnSpPr>
            <p:spPr>
              <a:xfrm>
                <a:off x="5963926" y="3127146"/>
                <a:ext cx="102374" cy="365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58161"/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104" name="CuadroTexto 103">
                <a:extLst>
                  <a:ext uri="{FF2B5EF4-FFF2-40B4-BE49-F238E27FC236}">
                    <a16:creationId xmlns:a16="http://schemas.microsoft.com/office/drawing/2014/main" id="{FD7AFD4C-84B5-45AB-9AD1-C8B72945B6CD}"/>
                  </a:ext>
                </a:extLst>
              </p:cNvPr>
              <p:cNvSpPr txBox="1"/>
              <p:nvPr/>
            </p:nvSpPr>
            <p:spPr>
              <a:xfrm>
                <a:off x="9501356" y="2974779"/>
                <a:ext cx="80790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Existing</a:t>
                </a:r>
                <a:r>
                  <a:rPr kumimoji="0" lang="es-E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 Tower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45431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Site</a:t>
                </a:r>
                <a:endPara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5431"/>
                  </a:solidFill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67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pic>
        <p:nvPicPr>
          <p:cNvPr id="2" name="image17.png">
            <a:extLst>
              <a:ext uri="{FF2B5EF4-FFF2-40B4-BE49-F238E27FC236}">
                <a16:creationId xmlns:a16="http://schemas.microsoft.com/office/drawing/2014/main" id="{08733728-33AC-44F5-AEFB-2FACB75BCBB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37772" y="2734945"/>
            <a:ext cx="2116455" cy="13881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43356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DE39DD-628A-47D1-9220-B4CA231B3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5" t="28933" r="39250" b="14267"/>
          <a:stretch/>
        </p:blipFill>
        <p:spPr>
          <a:xfrm>
            <a:off x="1865376" y="1088136"/>
            <a:ext cx="292672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5313B18-50B4-4D9B-BF0A-E705F24A6DD6}"/>
              </a:ext>
            </a:extLst>
          </p:cNvPr>
          <p:cNvGrpSpPr/>
          <p:nvPr/>
        </p:nvGrpSpPr>
        <p:grpSpPr>
          <a:xfrm>
            <a:off x="3416300" y="1990725"/>
            <a:ext cx="4775200" cy="2343150"/>
            <a:chOff x="4965700" y="1016000"/>
            <a:chExt cx="4775200" cy="234315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4DC917F-DDFE-4727-B58E-1D7C0DD6E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75" t="22964" r="18958" b="43888"/>
            <a:stretch/>
          </p:blipFill>
          <p:spPr>
            <a:xfrm>
              <a:off x="4965700" y="1016000"/>
              <a:ext cx="4775200" cy="22733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59F382E-68D4-49EE-9820-2C81A92B731A}"/>
                </a:ext>
              </a:extLst>
            </p:cNvPr>
            <p:cNvSpPr/>
            <p:nvPr/>
          </p:nvSpPr>
          <p:spPr>
            <a:xfrm>
              <a:off x="4965700" y="2381250"/>
              <a:ext cx="1130300" cy="977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099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3.1.2.1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3D5BDB8-452E-4D61-86E3-A457D78B9B32}"/>
              </a:ext>
            </a:extLst>
          </p:cNvPr>
          <p:cNvGrpSpPr/>
          <p:nvPr/>
        </p:nvGrpSpPr>
        <p:grpSpPr>
          <a:xfrm>
            <a:off x="3523747" y="2488790"/>
            <a:ext cx="4490971" cy="1880420"/>
            <a:chOff x="7505197" y="4202881"/>
            <a:chExt cx="4490971" cy="188042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12E0F0F-008F-4928-B2F1-B0B697A7C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729" t="26852" r="54323" b="43333"/>
            <a:stretch/>
          </p:blipFill>
          <p:spPr>
            <a:xfrm>
              <a:off x="7505197" y="4202881"/>
              <a:ext cx="2236683" cy="188042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D3BE7C7-294A-451D-955C-DC5175028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14"/>
            <a:stretch/>
          </p:blipFill>
          <p:spPr>
            <a:xfrm>
              <a:off x="9759485" y="4203211"/>
              <a:ext cx="2236683" cy="1880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622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3.1.2.2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454A98-826B-4E6A-A5C9-B70D7E279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2" t="32222" r="69166" b="39630"/>
          <a:stretch/>
        </p:blipFill>
        <p:spPr>
          <a:xfrm>
            <a:off x="3378200" y="1498600"/>
            <a:ext cx="1955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3.1.2.2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5D478A-3246-489B-87B2-F011C75E6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8" t="33704" r="56562" b="42407"/>
          <a:stretch/>
        </p:blipFill>
        <p:spPr>
          <a:xfrm>
            <a:off x="4654550" y="2289175"/>
            <a:ext cx="16764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02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3.1.2.2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4BFF80E-5A0B-41A6-B5F5-1FFC287CA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2" t="59815" r="56562" b="12037"/>
          <a:stretch/>
        </p:blipFill>
        <p:spPr>
          <a:xfrm>
            <a:off x="3571875" y="1990725"/>
            <a:ext cx="3492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3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3.1.2.3</a:t>
            </a:r>
            <a:endParaRPr lang="en-US" dirty="0"/>
          </a:p>
        </p:txBody>
      </p:sp>
      <p:pic>
        <p:nvPicPr>
          <p:cNvPr id="3" name="image10.png">
            <a:extLst>
              <a:ext uri="{FF2B5EF4-FFF2-40B4-BE49-F238E27FC236}">
                <a16:creationId xmlns:a16="http://schemas.microsoft.com/office/drawing/2014/main" id="{3C0FB929-10A0-4853-BE3C-CD632BEF747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7977" y="2809240"/>
            <a:ext cx="1376045" cy="12395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0951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3.1.2.3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C6089EC-0999-4B26-9230-81D3BC5C2FF7}"/>
              </a:ext>
            </a:extLst>
          </p:cNvPr>
          <p:cNvGrpSpPr/>
          <p:nvPr/>
        </p:nvGrpSpPr>
        <p:grpSpPr>
          <a:xfrm>
            <a:off x="4584700" y="2000250"/>
            <a:ext cx="2603500" cy="2857500"/>
            <a:chOff x="6096000" y="3124200"/>
            <a:chExt cx="2603500" cy="28575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3848436-520D-4941-B1B1-90E535493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125" t="29444" r="47187" b="12407"/>
            <a:stretch/>
          </p:blipFill>
          <p:spPr>
            <a:xfrm>
              <a:off x="6096000" y="3124200"/>
              <a:ext cx="2593591" cy="28575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5CAF39C-9349-48AC-8CF7-AD8A1FBB29F0}"/>
                </a:ext>
              </a:extLst>
            </p:cNvPr>
            <p:cNvSpPr/>
            <p:nvPr/>
          </p:nvSpPr>
          <p:spPr>
            <a:xfrm>
              <a:off x="8356600" y="3302000"/>
              <a:ext cx="342900" cy="146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080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3.1.2.3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1DDF76-6E58-4620-BE38-282BBA5B6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4" t="20555" r="53021" b="47963"/>
          <a:stretch/>
        </p:blipFill>
        <p:spPr>
          <a:xfrm>
            <a:off x="3738370" y="2349500"/>
            <a:ext cx="2057400" cy="2159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E5A6341-E40C-44C7-B5CC-6E5704756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4" t="54166" r="53021" b="11203"/>
          <a:stretch/>
        </p:blipFill>
        <p:spPr>
          <a:xfrm>
            <a:off x="6143625" y="2133600"/>
            <a:ext cx="2057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4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A9BAD53-350B-43C0-801E-208EB783B4CA}"/>
              </a:ext>
            </a:extLst>
          </p:cNvPr>
          <p:cNvGrpSpPr/>
          <p:nvPr/>
        </p:nvGrpSpPr>
        <p:grpSpPr>
          <a:xfrm>
            <a:off x="2999378" y="1760925"/>
            <a:ext cx="6193243" cy="2771451"/>
            <a:chOff x="3699227" y="3297117"/>
            <a:chExt cx="6193243" cy="2771451"/>
          </a:xfrm>
        </p:grpSpPr>
        <p:sp>
          <p:nvSpPr>
            <p:cNvPr id="5" name="Diagrama de flujo: documento 4">
              <a:extLst>
                <a:ext uri="{FF2B5EF4-FFF2-40B4-BE49-F238E27FC236}">
                  <a16:creationId xmlns:a16="http://schemas.microsoft.com/office/drawing/2014/main" id="{425C7095-0FCA-43F3-934F-948AA1C89DB4}"/>
                </a:ext>
              </a:extLst>
            </p:cNvPr>
            <p:cNvSpPr/>
            <p:nvPr/>
          </p:nvSpPr>
          <p:spPr>
            <a:xfrm>
              <a:off x="5430084" y="3364165"/>
              <a:ext cx="867490" cy="513111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RFI/RFP </a:t>
              </a:r>
              <a:r>
                <a:rPr lang="es-ES" sz="1000" kern="0" dirty="0" err="1">
                  <a:solidFill>
                    <a:schemeClr val="tx1"/>
                  </a:solidFill>
                </a:rPr>
                <a:t>Process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C2D61163-D33E-45B0-94A9-0224B01435F0}"/>
                </a:ext>
              </a:extLst>
            </p:cNvPr>
            <p:cNvSpPr/>
            <p:nvPr/>
          </p:nvSpPr>
          <p:spPr>
            <a:xfrm>
              <a:off x="6575726" y="3297117"/>
              <a:ext cx="977218" cy="65049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Site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Solution</a:t>
              </a:r>
              <a:r>
                <a:rPr lang="es-ES" sz="1000" kern="0" dirty="0">
                  <a:solidFill>
                    <a:schemeClr val="tx1"/>
                  </a:solidFill>
                </a:rPr>
                <a:t> Catalogue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0B87D9B2-C858-4099-A745-F2E74B6892BB}"/>
                </a:ext>
              </a:extLst>
            </p:cNvPr>
            <p:cNvSpPr/>
            <p:nvPr/>
          </p:nvSpPr>
          <p:spPr>
            <a:xfrm>
              <a:off x="3699227" y="4368375"/>
              <a:ext cx="303395" cy="3461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6C08F47-5811-4DE8-9AD2-24D46729550D}"/>
                </a:ext>
              </a:extLst>
            </p:cNvPr>
            <p:cNvSpPr/>
            <p:nvPr/>
          </p:nvSpPr>
          <p:spPr>
            <a:xfrm>
              <a:off x="4240947" y="4232477"/>
              <a:ext cx="981194" cy="62135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RF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AAEE92E-92C4-4D0F-A89E-862FC1927279}"/>
                </a:ext>
              </a:extLst>
            </p:cNvPr>
            <p:cNvSpPr/>
            <p:nvPr/>
          </p:nvSpPr>
          <p:spPr>
            <a:xfrm>
              <a:off x="5430084" y="4232476"/>
              <a:ext cx="981194" cy="62135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TX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8D936BF-11F4-4FB0-8454-0DAEC278A409}"/>
                </a:ext>
              </a:extLst>
            </p:cNvPr>
            <p:cNvSpPr/>
            <p:nvPr/>
          </p:nvSpPr>
          <p:spPr>
            <a:xfrm>
              <a:off x="6570454" y="4232476"/>
              <a:ext cx="981194" cy="62135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Site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considerations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8E89C801-9A07-4AD8-909F-762035E13F3A}"/>
                </a:ext>
              </a:extLst>
            </p:cNvPr>
            <p:cNvSpPr/>
            <p:nvPr/>
          </p:nvSpPr>
          <p:spPr>
            <a:xfrm>
              <a:off x="7710824" y="4232475"/>
              <a:ext cx="981194" cy="62135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Technical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Site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Survey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73946DC0-37AB-4908-AD8B-853A18502B59}"/>
                </a:ext>
              </a:extLst>
            </p:cNvPr>
            <p:cNvSpPr/>
            <p:nvPr/>
          </p:nvSpPr>
          <p:spPr>
            <a:xfrm>
              <a:off x="8911276" y="4232475"/>
              <a:ext cx="981194" cy="621351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Technical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Site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Survey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Report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A2AEFF58-73A4-46CF-B813-438CBD45080F}"/>
                </a:ext>
              </a:extLst>
            </p:cNvPr>
            <p:cNvSpPr/>
            <p:nvPr/>
          </p:nvSpPr>
          <p:spPr>
            <a:xfrm>
              <a:off x="7710824" y="4971288"/>
              <a:ext cx="981194" cy="1097280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Location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>
                  <a:solidFill>
                    <a:schemeClr val="tx1"/>
                  </a:solidFill>
                </a:rPr>
                <a:t>Access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>
                  <a:solidFill>
                    <a:schemeClr val="tx1"/>
                  </a:solidFill>
                </a:rPr>
                <a:t>Tower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Power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Grounding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Cabling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14EC505-A123-41F2-8838-DAC0AA9EDE1B}"/>
                </a:ext>
              </a:extLst>
            </p:cNvPr>
            <p:cNvSpPr/>
            <p:nvPr/>
          </p:nvSpPr>
          <p:spPr>
            <a:xfrm>
              <a:off x="8911276" y="4971288"/>
              <a:ext cx="981194" cy="63626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Report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Drawings</a:t>
              </a:r>
              <a:endParaRPr lang="es-ES" sz="10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>
                  <a:solidFill>
                    <a:schemeClr val="tx1"/>
                  </a:solidFill>
                </a:rPr>
                <a:t>Photos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80AB031D-D250-4295-A35D-2DF1FCAB31CA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6297574" y="3620721"/>
              <a:ext cx="278152" cy="1642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730C19-8330-4946-B1DA-04EE2F71B3BB}"/>
                </a:ext>
              </a:extLst>
            </p:cNvPr>
            <p:cNvCxnSpPr>
              <a:cxnSpLocks/>
              <a:stCxn id="7" idx="6"/>
              <a:endCxn id="8" idx="1"/>
            </p:cNvCxnSpPr>
            <p:nvPr/>
          </p:nvCxnSpPr>
          <p:spPr>
            <a:xfrm>
              <a:off x="4002622" y="4541465"/>
              <a:ext cx="238325" cy="168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51AC1620-2A00-44AE-9E73-C1950B86E98A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5222141" y="4543152"/>
              <a:ext cx="207943" cy="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6A093C4A-C762-4F7D-8331-ED5EC2B2821B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411278" y="4543152"/>
              <a:ext cx="15917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D4433538-DFA1-4F5D-BA36-35D6CAF5E0CF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7551648" y="4543151"/>
              <a:ext cx="159176" cy="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17B41ACA-F022-4E87-B054-536F4F8212B1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8692018" y="4543151"/>
              <a:ext cx="21925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F1B251B8-4F1D-48F7-A1C3-B41C0913D72F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flipH="1">
              <a:off x="7061051" y="3947608"/>
              <a:ext cx="3284" cy="28486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24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7BC6A9-1DDE-4A0E-A981-3FFA34E11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6" t="40555" r="51667" b="28149"/>
          <a:stretch/>
        </p:blipFill>
        <p:spPr>
          <a:xfrm>
            <a:off x="4127500" y="1857375"/>
            <a:ext cx="2705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29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3.1.2.3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BD46F48-E136-4ACA-AF45-3075EBA29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0" t="22037" r="55725" b="15600"/>
          <a:stretch/>
        </p:blipFill>
        <p:spPr>
          <a:xfrm>
            <a:off x="5600700" y="2618989"/>
            <a:ext cx="1566748" cy="1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08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pic>
        <p:nvPicPr>
          <p:cNvPr id="3" name="image16.png">
            <a:extLst>
              <a:ext uri="{FF2B5EF4-FFF2-40B4-BE49-F238E27FC236}">
                <a16:creationId xmlns:a16="http://schemas.microsoft.com/office/drawing/2014/main" id="{08AC5D5E-8DE3-41D3-8525-9434CD72E3D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33545" y="2182177"/>
            <a:ext cx="715010" cy="2493645"/>
          </a:xfrm>
          <a:prstGeom prst="rect">
            <a:avLst/>
          </a:prstGeom>
          <a:ln/>
        </p:spPr>
      </p:pic>
      <p:pic>
        <p:nvPicPr>
          <p:cNvPr id="9" name="image77.png">
            <a:extLst>
              <a:ext uri="{FF2B5EF4-FFF2-40B4-BE49-F238E27FC236}">
                <a16:creationId xmlns:a16="http://schemas.microsoft.com/office/drawing/2014/main" id="{77AB896E-CF0B-4891-BDCC-2C5FAE9EBC3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41925" y="2860675"/>
            <a:ext cx="1708150" cy="11366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96333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FFC8652-0E4D-4EEB-B2B3-9F540FEF08E2}"/>
              </a:ext>
            </a:extLst>
          </p:cNvPr>
          <p:cNvGrpSpPr/>
          <p:nvPr/>
        </p:nvGrpSpPr>
        <p:grpSpPr>
          <a:xfrm>
            <a:off x="3155950" y="1971672"/>
            <a:ext cx="4349752" cy="1625601"/>
            <a:chOff x="6699250" y="4686297"/>
            <a:chExt cx="4349752" cy="162560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A447697-27F2-4D97-979A-C4C0E831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09" t="20185" r="51667" b="57685"/>
            <a:stretch/>
          </p:blipFill>
          <p:spPr>
            <a:xfrm>
              <a:off x="6699250" y="4794250"/>
              <a:ext cx="2209800" cy="1517648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A6B71E-AE02-4810-9CF6-B29B8F9AF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094" t="41852" r="51145" b="34445"/>
            <a:stretch/>
          </p:blipFill>
          <p:spPr>
            <a:xfrm>
              <a:off x="8883651" y="4686297"/>
              <a:ext cx="2165351" cy="1625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448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572A53-22A8-4430-B0D4-F7820954C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6" t="34630" r="51146" b="36851"/>
          <a:stretch/>
        </p:blipFill>
        <p:spPr>
          <a:xfrm>
            <a:off x="2800350" y="2063750"/>
            <a:ext cx="3073401" cy="1955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223F78-02E6-45B6-87E3-FB415435C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39722" r="51146" b="31111"/>
          <a:stretch/>
        </p:blipFill>
        <p:spPr>
          <a:xfrm>
            <a:off x="5765799" y="2063750"/>
            <a:ext cx="3098801" cy="20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78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74C096-19EE-4CFF-8964-0F4CC0BEB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5" t="51667" r="51146" b="16852"/>
          <a:stretch/>
        </p:blipFill>
        <p:spPr>
          <a:xfrm>
            <a:off x="4981575" y="2066926"/>
            <a:ext cx="3289301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70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1C67CA-6C86-4AEC-9236-4114918D0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t="17037" r="50208" b="51482"/>
          <a:stretch/>
        </p:blipFill>
        <p:spPr>
          <a:xfrm>
            <a:off x="3756024" y="1965325"/>
            <a:ext cx="3073401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B70937C-FE54-47ED-BBD5-287B0EA2E68E}"/>
              </a:ext>
            </a:extLst>
          </p:cNvPr>
          <p:cNvGrpSpPr/>
          <p:nvPr/>
        </p:nvGrpSpPr>
        <p:grpSpPr>
          <a:xfrm>
            <a:off x="4006850" y="2857500"/>
            <a:ext cx="5016499" cy="1625600"/>
            <a:chOff x="4006850" y="3448050"/>
            <a:chExt cx="5016499" cy="16256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433E873-3AF9-40A3-BFE8-8FEACA092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09" t="16019" r="50469" b="60277"/>
            <a:stretch/>
          </p:blipFill>
          <p:spPr>
            <a:xfrm>
              <a:off x="4006850" y="3448050"/>
              <a:ext cx="2355850" cy="16256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E04697D-0282-4073-965C-069125451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23" t="46482" r="49740" b="31110"/>
            <a:stretch/>
          </p:blipFill>
          <p:spPr>
            <a:xfrm>
              <a:off x="6470649" y="3536949"/>
              <a:ext cx="2552700" cy="1536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56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3.1.3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732B932-F029-410C-8514-C24C812420C6}"/>
              </a:ext>
            </a:extLst>
          </p:cNvPr>
          <p:cNvGrpSpPr/>
          <p:nvPr/>
        </p:nvGrpSpPr>
        <p:grpSpPr>
          <a:xfrm>
            <a:off x="3956050" y="2317749"/>
            <a:ext cx="4279900" cy="1750387"/>
            <a:chOff x="711200" y="317499"/>
            <a:chExt cx="4279900" cy="175038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E98E1C6-8696-422C-ABFC-75E598049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959" t="30556" r="49270" b="45000"/>
            <a:stretch/>
          </p:blipFill>
          <p:spPr>
            <a:xfrm>
              <a:off x="711200" y="317500"/>
              <a:ext cx="2044700" cy="1676400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584AA6E-E546-4A64-8FF9-3222B093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230" t="37408" r="53021" b="41666"/>
            <a:stretch/>
          </p:blipFill>
          <p:spPr>
            <a:xfrm>
              <a:off x="2946400" y="317499"/>
              <a:ext cx="2044700" cy="1750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429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3.3.1</a:t>
            </a:r>
            <a:endParaRPr lang="en-US" dirty="0"/>
          </a:p>
        </p:txBody>
      </p:sp>
      <p:pic>
        <p:nvPicPr>
          <p:cNvPr id="2" name="image33.png">
            <a:extLst>
              <a:ext uri="{FF2B5EF4-FFF2-40B4-BE49-F238E27FC236}">
                <a16:creationId xmlns:a16="http://schemas.microsoft.com/office/drawing/2014/main" id="{A50C3B12-8135-4A3A-BA5B-873CDF72A45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42305" y="3075305"/>
            <a:ext cx="707390" cy="7073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383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6D6D30B1-9D39-4697-9A62-9934E13F2A43}"/>
              </a:ext>
            </a:extLst>
          </p:cNvPr>
          <p:cNvGrpSpPr/>
          <p:nvPr/>
        </p:nvGrpSpPr>
        <p:grpSpPr>
          <a:xfrm>
            <a:off x="785362" y="876629"/>
            <a:ext cx="7415517" cy="3825105"/>
            <a:chOff x="785362" y="876629"/>
            <a:chExt cx="7415517" cy="3825105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513EAF2-4095-4F2C-A507-7FA349F6C954}"/>
                </a:ext>
              </a:extLst>
            </p:cNvPr>
            <p:cNvGrpSpPr/>
            <p:nvPr/>
          </p:nvGrpSpPr>
          <p:grpSpPr>
            <a:xfrm>
              <a:off x="785362" y="876629"/>
              <a:ext cx="7415517" cy="3825105"/>
              <a:chOff x="785362" y="876629"/>
              <a:chExt cx="7415517" cy="3825105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D0DE7229-6BD2-4804-8B6F-FD5D7B6C4820}"/>
                  </a:ext>
                </a:extLst>
              </p:cNvPr>
              <p:cNvSpPr/>
              <p:nvPr/>
            </p:nvSpPr>
            <p:spPr>
              <a:xfrm>
                <a:off x="1769843" y="1012527"/>
                <a:ext cx="303395" cy="34618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00" kern="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521F3EC6-5E6E-4C9D-A2DD-D00F0DE4AA22}"/>
                  </a:ext>
                </a:extLst>
              </p:cNvPr>
              <p:cNvSpPr/>
              <p:nvPr/>
            </p:nvSpPr>
            <p:spPr>
              <a:xfrm>
                <a:off x="2311563" y="876629"/>
                <a:ext cx="981194" cy="62135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Site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Solutions</a:t>
                </a:r>
                <a:endParaRPr lang="en-US" sz="1000" kern="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" name="Conector recto de flecha 8">
                <a:extLst>
                  <a:ext uri="{FF2B5EF4-FFF2-40B4-BE49-F238E27FC236}">
                    <a16:creationId xmlns:a16="http://schemas.microsoft.com/office/drawing/2014/main" id="{1FD77D88-87D7-4E83-A45B-DBAA8B0E7D18}"/>
                  </a:ext>
                </a:extLst>
              </p:cNvPr>
              <p:cNvCxnSpPr>
                <a:cxnSpLocks/>
                <a:stCxn id="7" idx="6"/>
                <a:endCxn id="8" idx="1"/>
              </p:cNvCxnSpPr>
              <p:nvPr/>
            </p:nvCxnSpPr>
            <p:spPr>
              <a:xfrm>
                <a:off x="2073238" y="1185617"/>
                <a:ext cx="238325" cy="1688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C378782-6215-4A90-A40B-D0B060B8E7E3}"/>
                  </a:ext>
                </a:extLst>
              </p:cNvPr>
              <p:cNvSpPr txBox="1"/>
              <p:nvPr/>
            </p:nvSpPr>
            <p:spPr>
              <a:xfrm>
                <a:off x="785362" y="1108673"/>
                <a:ext cx="915422" cy="153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1000" kern="0" dirty="0">
                    <a:solidFill>
                      <a:schemeClr val="tx2"/>
                    </a:solidFill>
                  </a:rPr>
                  <a:t>New Tower </a:t>
                </a:r>
                <a:r>
                  <a:rPr lang="es-ES" sz="1000" kern="0" dirty="0" err="1">
                    <a:solidFill>
                      <a:schemeClr val="tx2"/>
                    </a:solidFill>
                  </a:rPr>
                  <a:t>Site</a:t>
                </a:r>
                <a:endParaRPr lang="en-US" sz="1000" kern="0" dirty="0" err="1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Diagrama de flujo: documento 10">
                <a:extLst>
                  <a:ext uri="{FF2B5EF4-FFF2-40B4-BE49-F238E27FC236}">
                    <a16:creationId xmlns:a16="http://schemas.microsoft.com/office/drawing/2014/main" id="{30B685D3-927E-4B30-A1B5-0A24AE4F635E}"/>
                  </a:ext>
                </a:extLst>
              </p:cNvPr>
              <p:cNvSpPr/>
              <p:nvPr/>
            </p:nvSpPr>
            <p:spPr>
              <a:xfrm>
                <a:off x="2370403" y="1699957"/>
                <a:ext cx="867490" cy="513111"/>
              </a:xfrm>
              <a:prstGeom prst="flowChartDocumen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" tIns="73152" rIns="73152" bIns="73152" rtlCol="0" anchor="ctr"/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Planned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Load</a:t>
                </a:r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Conector recto de flecha 11">
                <a:extLst>
                  <a:ext uri="{FF2B5EF4-FFF2-40B4-BE49-F238E27FC236}">
                    <a16:creationId xmlns:a16="http://schemas.microsoft.com/office/drawing/2014/main" id="{E0378E0B-0AC3-4D2E-8C8D-79516B87119A}"/>
                  </a:ext>
                </a:extLst>
              </p:cNvPr>
              <p:cNvCxnSpPr>
                <a:cxnSpLocks/>
                <a:stCxn id="11" idx="0"/>
                <a:endCxn id="8" idx="2"/>
              </p:cNvCxnSpPr>
              <p:nvPr/>
            </p:nvCxnSpPr>
            <p:spPr>
              <a:xfrm flipH="1" flipV="1">
                <a:off x="2802160" y="1497980"/>
                <a:ext cx="1988" cy="201977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85D1BA00-4A09-42D6-89D6-BBADC423C4AE}"/>
                  </a:ext>
                </a:extLst>
              </p:cNvPr>
              <p:cNvSpPr/>
              <p:nvPr/>
            </p:nvSpPr>
            <p:spPr>
              <a:xfrm>
                <a:off x="4000154" y="876629"/>
                <a:ext cx="1714845" cy="62135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Vendor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Construction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Partner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to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design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Tower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components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based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on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Planned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Load</a:t>
                </a:r>
                <a:endParaRPr lang="en-US" sz="1000" kern="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E2F8FE95-00CB-4144-89BE-5F97F0727CC1}"/>
                  </a:ext>
                </a:extLst>
              </p:cNvPr>
              <p:cNvCxnSpPr>
                <a:cxnSpLocks/>
                <a:stCxn id="8" idx="3"/>
                <a:endCxn id="13" idx="1"/>
              </p:cNvCxnSpPr>
              <p:nvPr/>
            </p:nvCxnSpPr>
            <p:spPr>
              <a:xfrm>
                <a:off x="3292757" y="1187305"/>
                <a:ext cx="707397" cy="0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6FBAFAF-0AD4-4F92-8A98-756D9090AB32}"/>
                  </a:ext>
                </a:extLst>
              </p:cNvPr>
              <p:cNvSpPr txBox="1"/>
              <p:nvPr/>
            </p:nvSpPr>
            <p:spPr>
              <a:xfrm>
                <a:off x="848801" y="3352400"/>
                <a:ext cx="915422" cy="153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1000" kern="0" dirty="0" err="1">
                    <a:solidFill>
                      <a:schemeClr val="tx2"/>
                    </a:solidFill>
                  </a:rPr>
                  <a:t>Existing</a:t>
                </a:r>
                <a:r>
                  <a:rPr lang="es-ES" sz="1000" kern="0" dirty="0">
                    <a:solidFill>
                      <a:schemeClr val="tx2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2"/>
                    </a:solidFill>
                  </a:rPr>
                  <a:t>Site</a:t>
                </a:r>
                <a:endParaRPr lang="en-US" sz="1000" kern="0" dirty="0" err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A5E69F3D-1054-4DA0-816A-081066D2BE80}"/>
                  </a:ext>
                </a:extLst>
              </p:cNvPr>
              <p:cNvSpPr/>
              <p:nvPr/>
            </p:nvSpPr>
            <p:spPr>
              <a:xfrm>
                <a:off x="1770760" y="3232886"/>
                <a:ext cx="303395" cy="34618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00" kern="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19D0A0FB-9956-4BB5-9267-3019B703B254}"/>
                  </a:ext>
                </a:extLst>
              </p:cNvPr>
              <p:cNvSpPr/>
              <p:nvPr/>
            </p:nvSpPr>
            <p:spPr>
              <a:xfrm>
                <a:off x="2312480" y="3096988"/>
                <a:ext cx="981194" cy="62135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Existing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Load</a:t>
                </a:r>
                <a:endParaRPr lang="en-US" sz="1000" kern="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65B06402-A400-43E0-8887-2F2586EBFB9D}"/>
                  </a:ext>
                </a:extLst>
              </p:cNvPr>
              <p:cNvCxnSpPr>
                <a:cxnSpLocks/>
                <a:stCxn id="16" idx="6"/>
                <a:endCxn id="17" idx="1"/>
              </p:cNvCxnSpPr>
              <p:nvPr/>
            </p:nvCxnSpPr>
            <p:spPr>
              <a:xfrm>
                <a:off x="2074155" y="3405976"/>
                <a:ext cx="238325" cy="1688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Diagrama de flujo: documento 18">
                <a:extLst>
                  <a:ext uri="{FF2B5EF4-FFF2-40B4-BE49-F238E27FC236}">
                    <a16:creationId xmlns:a16="http://schemas.microsoft.com/office/drawing/2014/main" id="{E2881912-F33A-4D38-96F4-B114F8437818}"/>
                  </a:ext>
                </a:extLst>
              </p:cNvPr>
              <p:cNvSpPr/>
              <p:nvPr/>
            </p:nvSpPr>
            <p:spPr>
              <a:xfrm>
                <a:off x="2370403" y="3955477"/>
                <a:ext cx="867490" cy="513111"/>
              </a:xfrm>
              <a:prstGeom prst="flowChartDocumen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" tIns="73152" rIns="73152" bIns="73152" rtlCol="0" anchor="ctr"/>
              <a:lstStyle/>
              <a:p>
                <a:pPr algn="ctr"/>
                <a:r>
                  <a:rPr lang="es-ES" sz="1000" kern="0" dirty="0">
                    <a:solidFill>
                      <a:schemeClr val="tx1"/>
                    </a:solidFill>
                  </a:rPr>
                  <a:t>New Load</a:t>
                </a:r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iagrama de flujo: decisión 19">
                <a:extLst>
                  <a:ext uri="{FF2B5EF4-FFF2-40B4-BE49-F238E27FC236}">
                    <a16:creationId xmlns:a16="http://schemas.microsoft.com/office/drawing/2014/main" id="{57F1378A-9FA8-4F99-B6E3-6C8DF63D2EE6}"/>
                  </a:ext>
                </a:extLst>
              </p:cNvPr>
              <p:cNvSpPr/>
              <p:nvPr/>
            </p:nvSpPr>
            <p:spPr>
              <a:xfrm>
                <a:off x="3841931" y="2972325"/>
                <a:ext cx="2095846" cy="858489"/>
              </a:xfrm>
              <a:prstGeom prst="flowChartDecision">
                <a:avLst/>
              </a:prstGeom>
              <a:solidFill>
                <a:srgbClr val="C9C9C9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Demand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–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Capacity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Ratio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increased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by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5% ? </a:t>
                </a:r>
                <a:endParaRPr lang="en-US" sz="1000" kern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872446C-23FE-4588-8E4C-C276220D4F74}"/>
                  </a:ext>
                </a:extLst>
              </p:cNvPr>
              <p:cNvSpPr txBox="1"/>
              <p:nvPr/>
            </p:nvSpPr>
            <p:spPr>
              <a:xfrm>
                <a:off x="4236058" y="2722756"/>
                <a:ext cx="1453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200" dirty="0"/>
                  <a:t>FEASIBILITY STUDY</a:t>
                </a:r>
                <a:endParaRPr lang="en-US" sz="1200" dirty="0"/>
              </a:p>
            </p:txBody>
          </p: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E7BCE0B3-2AC3-4C76-A573-FFFB5EAE08DF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 flipV="1">
                <a:off x="3293674" y="3401570"/>
                <a:ext cx="548257" cy="6094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E28D8323-4BA7-4ABE-8DAF-B8F4E8E0E06A}"/>
                  </a:ext>
                </a:extLst>
              </p:cNvPr>
              <p:cNvSpPr/>
              <p:nvPr/>
            </p:nvSpPr>
            <p:spPr>
              <a:xfrm>
                <a:off x="6486034" y="3090892"/>
                <a:ext cx="1714845" cy="62135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Construction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Vendor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requires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to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execute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Comprehensive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Structural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Analysis</a:t>
                </a:r>
                <a:endParaRPr lang="en-US" sz="1000" kern="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4D889A0B-3098-46A5-B680-F80FBE7D42F5}"/>
                  </a:ext>
                </a:extLst>
              </p:cNvPr>
              <p:cNvSpPr/>
              <p:nvPr/>
            </p:nvSpPr>
            <p:spPr>
              <a:xfrm>
                <a:off x="4032431" y="4080383"/>
                <a:ext cx="1714845" cy="621351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000" kern="0" dirty="0" err="1">
                    <a:solidFill>
                      <a:schemeClr val="tx1"/>
                    </a:solidFill>
                  </a:rPr>
                  <a:t>Structural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Analysis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not</a:t>
                </a:r>
                <a:r>
                  <a:rPr lang="es-ES" sz="1000" kern="0" dirty="0">
                    <a:solidFill>
                      <a:schemeClr val="tx1"/>
                    </a:solidFill>
                  </a:rPr>
                  <a:t> </a:t>
                </a:r>
                <a:r>
                  <a:rPr lang="es-ES" sz="1000" kern="0" dirty="0" err="1">
                    <a:solidFill>
                      <a:schemeClr val="tx1"/>
                    </a:solidFill>
                  </a:rPr>
                  <a:t>required</a:t>
                </a:r>
                <a:endParaRPr lang="en-US" sz="1000" kern="0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A98EDE04-42CF-4A2A-8E9A-458712215B25}"/>
                  </a:ext>
                </a:extLst>
              </p:cNvPr>
              <p:cNvCxnSpPr>
                <a:cxnSpLocks/>
                <a:stCxn id="20" idx="3"/>
                <a:endCxn id="23" idx="1"/>
              </p:cNvCxnSpPr>
              <p:nvPr/>
            </p:nvCxnSpPr>
            <p:spPr>
              <a:xfrm flipV="1">
                <a:off x="5937777" y="3401568"/>
                <a:ext cx="548257" cy="2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6A79FA2B-B33A-4D5C-B53D-FD0A367DBFCF}"/>
                  </a:ext>
                </a:extLst>
              </p:cNvPr>
              <p:cNvCxnSpPr>
                <a:cxnSpLocks/>
                <a:stCxn id="20" idx="2"/>
                <a:endCxn id="24" idx="0"/>
              </p:cNvCxnSpPr>
              <p:nvPr/>
            </p:nvCxnSpPr>
            <p:spPr>
              <a:xfrm>
                <a:off x="4889854" y="3830814"/>
                <a:ext cx="0" cy="249569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E0765BE9-3950-4987-9826-2321CEF125B4}"/>
                  </a:ext>
                </a:extLst>
              </p:cNvPr>
              <p:cNvSpPr txBox="1"/>
              <p:nvPr/>
            </p:nvSpPr>
            <p:spPr>
              <a:xfrm>
                <a:off x="5982531" y="3223342"/>
                <a:ext cx="27169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900" kern="0" dirty="0">
                    <a:solidFill>
                      <a:schemeClr val="tx2"/>
                    </a:solidFill>
                  </a:rPr>
                  <a:t>Yes</a:t>
                </a:r>
                <a:endParaRPr lang="en-US" sz="900" kern="0" dirty="0" err="1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477F359D-90C9-40E9-B598-BA3E3F657098}"/>
                  </a:ext>
                </a:extLst>
              </p:cNvPr>
              <p:cNvSpPr txBox="1"/>
              <p:nvPr/>
            </p:nvSpPr>
            <p:spPr>
              <a:xfrm>
                <a:off x="5046871" y="3816978"/>
                <a:ext cx="27169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900" kern="0" dirty="0">
                    <a:solidFill>
                      <a:schemeClr val="tx2"/>
                    </a:solidFill>
                  </a:rPr>
                  <a:t>No</a:t>
                </a:r>
                <a:endParaRPr lang="en-US" sz="900" kern="0" dirty="0" err="1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A51D4C43-3ED3-48C1-84A0-A741E7D4EBAD}"/>
                </a:ext>
              </a:extLst>
            </p:cNvPr>
            <p:cNvCxnSpPr>
              <a:cxnSpLocks/>
              <a:stCxn id="19" idx="0"/>
              <a:endCxn id="17" idx="2"/>
            </p:cNvCxnSpPr>
            <p:nvPr/>
          </p:nvCxnSpPr>
          <p:spPr>
            <a:xfrm flipH="1" flipV="1">
              <a:off x="2803077" y="3718339"/>
              <a:ext cx="1071" cy="23713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223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3.3.1</a:t>
            </a:r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478EDE6-D1D1-43F3-A750-F5084C1CFE6A}"/>
              </a:ext>
            </a:extLst>
          </p:cNvPr>
          <p:cNvGrpSpPr/>
          <p:nvPr/>
        </p:nvGrpSpPr>
        <p:grpSpPr>
          <a:xfrm>
            <a:off x="4053304" y="2891589"/>
            <a:ext cx="4085391" cy="1074821"/>
            <a:chOff x="994610" y="625641"/>
            <a:chExt cx="4085391" cy="107482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FB5B0BC-5EBE-4BB4-A5E7-88DF55726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184" t="42339" r="61974" b="41989"/>
            <a:stretch/>
          </p:blipFill>
          <p:spPr>
            <a:xfrm>
              <a:off x="994610" y="625641"/>
              <a:ext cx="2053389" cy="107482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49065EC-4A6C-4AF5-A3C1-D6774B39B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58" t="22924" r="52501" b="44795"/>
            <a:stretch/>
          </p:blipFill>
          <p:spPr>
            <a:xfrm>
              <a:off x="3160294" y="625641"/>
              <a:ext cx="1919707" cy="886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8807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3.3.1</a:t>
            </a:r>
            <a:endParaRPr lang="en-US" dirty="0"/>
          </a:p>
        </p:txBody>
      </p:sp>
      <p:pic>
        <p:nvPicPr>
          <p:cNvPr id="2" name="image8.png">
            <a:extLst>
              <a:ext uri="{FF2B5EF4-FFF2-40B4-BE49-F238E27FC236}">
                <a16:creationId xmlns:a16="http://schemas.microsoft.com/office/drawing/2014/main" id="{6F2FBAC9-8995-450C-836F-FE20CFD5F26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07050" y="2940050"/>
            <a:ext cx="977900" cy="977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5560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3.3.1</a:t>
            </a:r>
            <a:endParaRPr lang="en-US" dirty="0"/>
          </a:p>
        </p:txBody>
      </p:sp>
      <p:pic>
        <p:nvPicPr>
          <p:cNvPr id="2" name="image56.png">
            <a:extLst>
              <a:ext uri="{FF2B5EF4-FFF2-40B4-BE49-F238E27FC236}">
                <a16:creationId xmlns:a16="http://schemas.microsoft.com/office/drawing/2014/main" id="{1F630F06-E311-449A-A72A-9A9380941CC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00065" y="2933065"/>
            <a:ext cx="991870" cy="9918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76315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3.3.2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802DB1-0E2F-43C5-9BE9-38DA8A43E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2"/>
          <a:stretch/>
        </p:blipFill>
        <p:spPr>
          <a:xfrm>
            <a:off x="4767455" y="219075"/>
            <a:ext cx="3647694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8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3.3.2</a:t>
            </a:r>
            <a:endParaRPr lang="en-US" dirty="0"/>
          </a:p>
        </p:txBody>
      </p:sp>
      <p:pic>
        <p:nvPicPr>
          <p:cNvPr id="2" name="image73.png">
            <a:extLst>
              <a:ext uri="{FF2B5EF4-FFF2-40B4-BE49-F238E27FC236}">
                <a16:creationId xmlns:a16="http://schemas.microsoft.com/office/drawing/2014/main" id="{B3DF6F38-50D5-43CA-B581-D2D04ED03D5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14745" y="2951163"/>
            <a:ext cx="1278890" cy="928370"/>
          </a:xfrm>
          <a:prstGeom prst="rect">
            <a:avLst/>
          </a:prstGeom>
          <a:ln/>
        </p:spPr>
      </p:pic>
      <p:pic>
        <p:nvPicPr>
          <p:cNvPr id="8" name="image69.png">
            <a:extLst>
              <a:ext uri="{FF2B5EF4-FFF2-40B4-BE49-F238E27FC236}">
                <a16:creationId xmlns:a16="http://schemas.microsoft.com/office/drawing/2014/main" id="{7004198E-578C-4EC5-837E-2C94CE0D99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698365" y="2836228"/>
            <a:ext cx="1185545" cy="11855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33385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3.3.3</a:t>
            </a:r>
            <a:endParaRPr lang="en-US" dirty="0"/>
          </a:p>
        </p:txBody>
      </p:sp>
      <p:pic>
        <p:nvPicPr>
          <p:cNvPr id="3" name="image37.png">
            <a:extLst>
              <a:ext uri="{FF2B5EF4-FFF2-40B4-BE49-F238E27FC236}">
                <a16:creationId xmlns:a16="http://schemas.microsoft.com/office/drawing/2014/main" id="{6B6C846B-7C27-492B-84CE-4345195B155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2838450"/>
            <a:ext cx="1828800" cy="1181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29447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D9AB082-C76C-4C56-A30C-4A20E788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85" y="2092071"/>
            <a:ext cx="4838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09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3.3.4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C1EF22-3EF3-41D1-AB72-132B86E4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884" y="2013585"/>
            <a:ext cx="390144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93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D7F1633-3148-4E65-B437-F6C549E121B4}"/>
              </a:ext>
            </a:extLst>
          </p:cNvPr>
          <p:cNvSpPr txBox="1"/>
          <p:nvPr/>
        </p:nvSpPr>
        <p:spPr>
          <a:xfrm>
            <a:off x="876300" y="352425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3.3.4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3707DF-C84D-469F-BB56-A2270FB59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4" t="40533" r="22697" b="32134"/>
          <a:stretch/>
        </p:blipFill>
        <p:spPr>
          <a:xfrm>
            <a:off x="4385691" y="2223897"/>
            <a:ext cx="2667383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85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39368F-318E-41E3-A798-293F1AAF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79" y="2078619"/>
            <a:ext cx="3438442" cy="27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CD91FA18-A0B8-4AE9-8438-6CBD0C5BEAD1}"/>
              </a:ext>
            </a:extLst>
          </p:cNvPr>
          <p:cNvGrpSpPr/>
          <p:nvPr/>
        </p:nvGrpSpPr>
        <p:grpSpPr>
          <a:xfrm>
            <a:off x="1307592" y="457201"/>
            <a:ext cx="9098280" cy="5843016"/>
            <a:chOff x="1307592" y="457201"/>
            <a:chExt cx="9098280" cy="5843016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B46B5EA-DAB1-46EB-A115-10BDF876EF6D}"/>
                </a:ext>
              </a:extLst>
            </p:cNvPr>
            <p:cNvGrpSpPr/>
            <p:nvPr/>
          </p:nvGrpSpPr>
          <p:grpSpPr>
            <a:xfrm>
              <a:off x="1307592" y="457201"/>
              <a:ext cx="9098280" cy="5843016"/>
              <a:chOff x="2057400" y="912264"/>
              <a:chExt cx="8348472" cy="5387952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693F3E32-21AB-48A2-AEBB-2CA0F1514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875" t="13302" r="14651" b="8134"/>
              <a:stretch/>
            </p:blipFill>
            <p:spPr>
              <a:xfrm>
                <a:off x="2057400" y="912264"/>
                <a:ext cx="8348472" cy="5387952"/>
              </a:xfrm>
              <a:prstGeom prst="rect">
                <a:avLst/>
              </a:prstGeom>
            </p:spPr>
          </p:pic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1A5436A9-1D1E-4639-ADDF-3AE3D17844FE}"/>
                  </a:ext>
                </a:extLst>
              </p:cNvPr>
              <p:cNvSpPr/>
              <p:nvPr/>
            </p:nvSpPr>
            <p:spPr>
              <a:xfrm>
                <a:off x="2360428" y="1041991"/>
                <a:ext cx="1453116" cy="531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53172908-13CC-430A-B46A-B53E0BFC439E}"/>
                  </a:ext>
                </a:extLst>
              </p:cNvPr>
              <p:cNvSpPr/>
              <p:nvPr/>
            </p:nvSpPr>
            <p:spPr>
              <a:xfrm>
                <a:off x="9335386" y="1041991"/>
                <a:ext cx="893135" cy="4465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5A22FABD-6774-47D0-A82B-09A171CB3912}"/>
                  </a:ext>
                </a:extLst>
              </p:cNvPr>
              <p:cNvSpPr/>
              <p:nvPr/>
            </p:nvSpPr>
            <p:spPr>
              <a:xfrm>
                <a:off x="9299944" y="1629405"/>
                <a:ext cx="928577" cy="376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E6E7EF7D-AD8C-46B4-BB9D-E96B7DE0C15C}"/>
                  </a:ext>
                </a:extLst>
              </p:cNvPr>
              <p:cNvSpPr/>
              <p:nvPr/>
            </p:nvSpPr>
            <p:spPr>
              <a:xfrm>
                <a:off x="9292856" y="2301879"/>
                <a:ext cx="928577" cy="117851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F4855BFB-94B5-43A6-B0CD-BCC8C3B4B6C7}"/>
                  </a:ext>
                </a:extLst>
              </p:cNvPr>
              <p:cNvSpPr/>
              <p:nvPr/>
            </p:nvSpPr>
            <p:spPr>
              <a:xfrm>
                <a:off x="9214885" y="3733731"/>
                <a:ext cx="1070344" cy="2482771"/>
              </a:xfrm>
              <a:prstGeom prst="roundRect">
                <a:avLst>
                  <a:gd name="adj" fmla="val 140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77DBD60-0542-4DE0-8E41-B84F2D07F394}"/>
                </a:ext>
              </a:extLst>
            </p:cNvPr>
            <p:cNvSpPr/>
            <p:nvPr/>
          </p:nvSpPr>
          <p:spPr>
            <a:xfrm>
              <a:off x="6873922" y="1815410"/>
              <a:ext cx="332096" cy="10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058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65F224-1B99-4279-9B24-B931A4D7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86" y="2133487"/>
            <a:ext cx="346282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AC7E20-8685-411B-86D9-E9D11C9F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11" y="1999364"/>
            <a:ext cx="2145978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49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6EF25A-67FB-4EE3-9366-01E5F738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63" y="1874385"/>
            <a:ext cx="2328874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60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90032D22-3C60-4FA1-A7C6-243257433590}"/>
              </a:ext>
            </a:extLst>
          </p:cNvPr>
          <p:cNvGrpSpPr/>
          <p:nvPr/>
        </p:nvGrpSpPr>
        <p:grpSpPr>
          <a:xfrm>
            <a:off x="2063496" y="949558"/>
            <a:ext cx="5431536" cy="4014216"/>
            <a:chOff x="2063496" y="949558"/>
            <a:chExt cx="5431536" cy="4014216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28B71FD2-0652-441F-8F68-052D75A6D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225" t="15067" r="10600" b="19067"/>
            <a:stretch/>
          </p:blipFill>
          <p:spPr>
            <a:xfrm>
              <a:off x="2063496" y="949558"/>
              <a:ext cx="5431536" cy="4014216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0F16073-8A0A-438D-9AC7-80D9EC237E50}"/>
                </a:ext>
              </a:extLst>
            </p:cNvPr>
            <p:cNvSpPr/>
            <p:nvPr/>
          </p:nvSpPr>
          <p:spPr>
            <a:xfrm>
              <a:off x="5353205" y="1317557"/>
              <a:ext cx="365224" cy="1196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98A3F85-58A3-49BF-8197-0BFAA798FF49}"/>
                </a:ext>
              </a:extLst>
            </p:cNvPr>
            <p:cNvSpPr/>
            <p:nvPr/>
          </p:nvSpPr>
          <p:spPr>
            <a:xfrm>
              <a:off x="5403684" y="1578973"/>
              <a:ext cx="478058" cy="1196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83E86E0-15FA-4548-BFE5-62675C11307B}"/>
                </a:ext>
              </a:extLst>
            </p:cNvPr>
            <p:cNvSpPr/>
            <p:nvPr/>
          </p:nvSpPr>
          <p:spPr>
            <a:xfrm>
              <a:off x="4779263" y="2237237"/>
              <a:ext cx="431412" cy="1322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F31D746-F48C-47B6-A763-67A7F7DF878A}"/>
                </a:ext>
              </a:extLst>
            </p:cNvPr>
            <p:cNvSpPr/>
            <p:nvPr/>
          </p:nvSpPr>
          <p:spPr>
            <a:xfrm>
              <a:off x="4838646" y="2637234"/>
              <a:ext cx="431412" cy="1322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8ECEE99-74F6-4A7A-8A55-68202735C67C}"/>
                </a:ext>
              </a:extLst>
            </p:cNvPr>
            <p:cNvSpPr/>
            <p:nvPr/>
          </p:nvSpPr>
          <p:spPr>
            <a:xfrm>
              <a:off x="3983248" y="3051100"/>
              <a:ext cx="431412" cy="108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29F20A25-2F21-4807-8756-ADD596E24DD1}"/>
                </a:ext>
              </a:extLst>
            </p:cNvPr>
            <p:cNvSpPr/>
            <p:nvPr/>
          </p:nvSpPr>
          <p:spPr>
            <a:xfrm>
              <a:off x="4120073" y="3177389"/>
              <a:ext cx="431412" cy="8346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8B3E6AA-CAB1-40E6-AF09-A13565EB8961}"/>
                </a:ext>
              </a:extLst>
            </p:cNvPr>
            <p:cNvSpPr/>
            <p:nvPr/>
          </p:nvSpPr>
          <p:spPr>
            <a:xfrm>
              <a:off x="2561181" y="3760064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CE789242-B06F-46D0-B7EC-DEAB4CB7C402}"/>
                </a:ext>
              </a:extLst>
            </p:cNvPr>
            <p:cNvSpPr/>
            <p:nvPr/>
          </p:nvSpPr>
          <p:spPr>
            <a:xfrm>
              <a:off x="3377743" y="4676594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8121851-F81E-40F7-82DB-FC030E67646C}"/>
                </a:ext>
              </a:extLst>
            </p:cNvPr>
            <p:cNvSpPr/>
            <p:nvPr/>
          </p:nvSpPr>
          <p:spPr>
            <a:xfrm>
              <a:off x="4975234" y="4645887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4FD38A9-B096-46C7-ACBB-AD97EF270EDF}"/>
                </a:ext>
              </a:extLst>
            </p:cNvPr>
            <p:cNvSpPr/>
            <p:nvPr/>
          </p:nvSpPr>
          <p:spPr>
            <a:xfrm>
              <a:off x="5450371" y="3452192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DA1DFC87-363C-4CB3-8177-C519104ACF4E}"/>
                </a:ext>
              </a:extLst>
            </p:cNvPr>
            <p:cNvSpPr/>
            <p:nvPr/>
          </p:nvSpPr>
          <p:spPr>
            <a:xfrm>
              <a:off x="6807303" y="3388413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148C849-214B-4F90-B228-D0B4C45EDEF3}"/>
                </a:ext>
              </a:extLst>
            </p:cNvPr>
            <p:cNvSpPr/>
            <p:nvPr/>
          </p:nvSpPr>
          <p:spPr>
            <a:xfrm>
              <a:off x="6949830" y="3696284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77F389D-0868-483E-81E4-C7F14355BA3E}"/>
                </a:ext>
              </a:extLst>
            </p:cNvPr>
            <p:cNvSpPr/>
            <p:nvPr/>
          </p:nvSpPr>
          <p:spPr>
            <a:xfrm>
              <a:off x="6789487" y="4176093"/>
              <a:ext cx="431412" cy="12755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/>
          </p:spPr>
          <p:txBody>
            <a:bodyPr lIns="73152" tIns="73152" rIns="73152" bIns="7315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94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84B9FD-243E-41D1-A933-1EB978DE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66" y="1828661"/>
            <a:ext cx="3743268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92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D649340-668D-4A08-AF77-760A09B612A3}"/>
              </a:ext>
            </a:extLst>
          </p:cNvPr>
          <p:cNvGrpSpPr/>
          <p:nvPr/>
        </p:nvGrpSpPr>
        <p:grpSpPr>
          <a:xfrm>
            <a:off x="946297" y="648584"/>
            <a:ext cx="7449686" cy="5135527"/>
            <a:chOff x="946297" y="648584"/>
            <a:chExt cx="7449686" cy="5135527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190A6A7-1490-482D-942F-532D2FA08542}"/>
                </a:ext>
              </a:extLst>
            </p:cNvPr>
            <p:cNvGrpSpPr/>
            <p:nvPr/>
          </p:nvGrpSpPr>
          <p:grpSpPr>
            <a:xfrm>
              <a:off x="946297" y="648584"/>
              <a:ext cx="7449686" cy="5135527"/>
              <a:chOff x="946297" y="648584"/>
              <a:chExt cx="7449686" cy="5135527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79C306A9-9F8C-45D6-96B2-26DC0F4E15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826" t="25427" r="29186" b="24341"/>
              <a:stretch/>
            </p:blipFill>
            <p:spPr>
              <a:xfrm>
                <a:off x="946297" y="648584"/>
                <a:ext cx="7449686" cy="5135527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94DDFCF-8344-445C-9E11-49DE402E6084}"/>
                  </a:ext>
                </a:extLst>
              </p:cNvPr>
              <p:cNvSpPr/>
              <p:nvPr/>
            </p:nvSpPr>
            <p:spPr>
              <a:xfrm>
                <a:off x="5709682" y="5543906"/>
                <a:ext cx="1945759" cy="2402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5B6B5B2A-6F1E-4F3E-9AEE-371DD6518941}"/>
                  </a:ext>
                </a:extLst>
              </p:cNvPr>
              <p:cNvSpPr/>
              <p:nvPr/>
            </p:nvSpPr>
            <p:spPr>
              <a:xfrm>
                <a:off x="2551815" y="1073888"/>
                <a:ext cx="1169580" cy="520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ABF78E20-8339-44D5-BA45-C9850191DC2A}"/>
                  </a:ext>
                </a:extLst>
              </p:cNvPr>
              <p:cNvSpPr/>
              <p:nvPr/>
            </p:nvSpPr>
            <p:spPr>
              <a:xfrm>
                <a:off x="2445485" y="1226288"/>
                <a:ext cx="212650" cy="520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85AB7ED-BE94-47F6-AC0F-9F0F0E16CA43}"/>
                  </a:ext>
                </a:extLst>
              </p:cNvPr>
              <p:cNvSpPr/>
              <p:nvPr/>
            </p:nvSpPr>
            <p:spPr>
              <a:xfrm>
                <a:off x="2169044" y="1334386"/>
                <a:ext cx="212650" cy="5209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9217A41-DDFE-42F0-9038-F7EA5105FEB6}"/>
                </a:ext>
              </a:extLst>
            </p:cNvPr>
            <p:cNvSpPr/>
            <p:nvPr/>
          </p:nvSpPr>
          <p:spPr>
            <a:xfrm>
              <a:off x="2238159" y="1402610"/>
              <a:ext cx="419975" cy="49707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31F956E-D33C-488D-8995-1CB90F8840D4}"/>
              </a:ext>
            </a:extLst>
          </p:cNvPr>
          <p:cNvSpPr/>
          <p:nvPr/>
        </p:nvSpPr>
        <p:spPr>
          <a:xfrm>
            <a:off x="2583714" y="3388241"/>
            <a:ext cx="419975" cy="2906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6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.png">
            <a:extLst>
              <a:ext uri="{FF2B5EF4-FFF2-40B4-BE49-F238E27FC236}">
                <a16:creationId xmlns:a16="http://schemas.microsoft.com/office/drawing/2014/main" id="{C6915380-7A5A-40E0-9629-D9453A81254A}"/>
              </a:ext>
            </a:extLst>
          </p:cNvPr>
          <p:cNvPicPr/>
          <p:nvPr/>
        </p:nvPicPr>
        <p:blipFill>
          <a:blip r:embed="rId2"/>
          <a:srcRect b="6889"/>
          <a:stretch>
            <a:fillRect/>
          </a:stretch>
        </p:blipFill>
        <p:spPr>
          <a:xfrm>
            <a:off x="5103177" y="2226945"/>
            <a:ext cx="1985645" cy="24041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6227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823F422-4C25-465E-949A-410A3D700D56}"/>
              </a:ext>
            </a:extLst>
          </p:cNvPr>
          <p:cNvGrpSpPr/>
          <p:nvPr/>
        </p:nvGrpSpPr>
        <p:grpSpPr>
          <a:xfrm>
            <a:off x="1883674" y="1552708"/>
            <a:ext cx="9299438" cy="3633339"/>
            <a:chOff x="1883674" y="1552708"/>
            <a:chExt cx="9299438" cy="3633339"/>
          </a:xfrm>
        </p:grpSpPr>
        <p:pic>
          <p:nvPicPr>
            <p:cNvPr id="3" name="Imagen 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A8FBB472-7A29-4E50-9192-C8EA8E31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674" y="1552708"/>
              <a:ext cx="4407398" cy="3633339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76F99295-C99B-4E53-91A4-930F3FE87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00" t="19867" r="30100" b="29600"/>
            <a:stretch/>
          </p:blipFill>
          <p:spPr>
            <a:xfrm>
              <a:off x="6389789" y="1552708"/>
              <a:ext cx="4793323" cy="3633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251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A07F0C6-9B92-44E9-8A19-0DDCDB7AB4E2}"/>
              </a:ext>
            </a:extLst>
          </p:cNvPr>
          <p:cNvGrpSpPr/>
          <p:nvPr/>
        </p:nvGrpSpPr>
        <p:grpSpPr>
          <a:xfrm>
            <a:off x="3887343" y="2387346"/>
            <a:ext cx="3505200" cy="1197864"/>
            <a:chOff x="5192268" y="539496"/>
            <a:chExt cx="3505200" cy="1197864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D1AE0BA-B5A9-474E-8CC0-65595581E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75" t="29074" r="50000" b="54533"/>
            <a:stretch/>
          </p:blipFill>
          <p:spPr>
            <a:xfrm>
              <a:off x="5192268" y="613156"/>
              <a:ext cx="1807464" cy="1124204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8CD31B5-2111-4984-B923-1BE23D909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175" t="44978" r="50000" b="37555"/>
            <a:stretch/>
          </p:blipFill>
          <p:spPr>
            <a:xfrm>
              <a:off x="6890004" y="539496"/>
              <a:ext cx="1807464" cy="119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149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494B18-8309-4149-B0D3-84EA98DED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" t="33468" r="78101" b="26532"/>
          <a:stretch/>
        </p:blipFill>
        <p:spPr>
          <a:xfrm>
            <a:off x="5345833" y="2251074"/>
            <a:ext cx="1500333" cy="21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1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40FC3811-46AA-4A12-83B5-EE16D399AABA}"/>
              </a:ext>
            </a:extLst>
          </p:cNvPr>
          <p:cNvGrpSpPr/>
          <p:nvPr/>
        </p:nvGrpSpPr>
        <p:grpSpPr>
          <a:xfrm>
            <a:off x="1664208" y="649224"/>
            <a:ext cx="9097200" cy="5811882"/>
            <a:chOff x="1664208" y="649224"/>
            <a:chExt cx="9097200" cy="581188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07F1C121-0A09-490C-A9EA-84E30256361F}"/>
                </a:ext>
              </a:extLst>
            </p:cNvPr>
            <p:cNvGrpSpPr/>
            <p:nvPr/>
          </p:nvGrpSpPr>
          <p:grpSpPr>
            <a:xfrm>
              <a:off x="1664208" y="649224"/>
              <a:ext cx="9097200" cy="5811882"/>
              <a:chOff x="1664208" y="649224"/>
              <a:chExt cx="9097200" cy="5811882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3020AF49-C18E-450E-B64D-17A3E0E23BC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7175" t="13478" r="14950" b="8933"/>
              <a:stretch/>
            </p:blipFill>
            <p:spPr>
              <a:xfrm>
                <a:off x="1664208" y="649224"/>
                <a:ext cx="9097200" cy="5811882"/>
              </a:xfrm>
              <a:prstGeom prst="rect">
                <a:avLst/>
              </a:prstGeom>
            </p:spPr>
          </p:pic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505FAE4A-5D96-4B6F-8150-E660A478C734}"/>
                  </a:ext>
                </a:extLst>
              </p:cNvPr>
              <p:cNvSpPr/>
              <p:nvPr/>
            </p:nvSpPr>
            <p:spPr>
              <a:xfrm>
                <a:off x="9632434" y="780765"/>
                <a:ext cx="973351" cy="48428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C7F9CA56-2D16-4079-ADAA-4DDA21531275}"/>
                  </a:ext>
                </a:extLst>
              </p:cNvPr>
              <p:cNvSpPr/>
              <p:nvPr/>
            </p:nvSpPr>
            <p:spPr>
              <a:xfrm>
                <a:off x="9549682" y="1402941"/>
                <a:ext cx="1081502" cy="40046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60EBE919-32AD-40D7-B379-8C1C1D9E8F82}"/>
                  </a:ext>
                </a:extLst>
              </p:cNvPr>
              <p:cNvSpPr/>
              <p:nvPr/>
            </p:nvSpPr>
            <p:spPr>
              <a:xfrm>
                <a:off x="9554334" y="2147062"/>
                <a:ext cx="1081502" cy="127804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14B7C1D4-36E5-4C96-8CD4-5DD300808144}"/>
                  </a:ext>
                </a:extLst>
              </p:cNvPr>
              <p:cNvSpPr/>
              <p:nvPr/>
            </p:nvSpPr>
            <p:spPr>
              <a:xfrm>
                <a:off x="9501110" y="3718136"/>
                <a:ext cx="1166476" cy="2692465"/>
              </a:xfrm>
              <a:prstGeom prst="roundRect">
                <a:avLst>
                  <a:gd name="adj" fmla="val 140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475B053A-1247-4FCB-B6E1-6C40A54211FC}"/>
                  </a:ext>
                </a:extLst>
              </p:cNvPr>
              <p:cNvSpPr/>
              <p:nvPr/>
            </p:nvSpPr>
            <p:spPr>
              <a:xfrm>
                <a:off x="2003596" y="734642"/>
                <a:ext cx="1583626" cy="5765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ECB3F9F-69BC-4CC1-AD7C-E459C6364C3D}"/>
                </a:ext>
              </a:extLst>
            </p:cNvPr>
            <p:cNvSpPr/>
            <p:nvPr/>
          </p:nvSpPr>
          <p:spPr>
            <a:xfrm>
              <a:off x="6903730" y="968316"/>
              <a:ext cx="161261" cy="64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943107A-FA64-4A93-A08D-EEE465E460F1}"/>
                </a:ext>
              </a:extLst>
            </p:cNvPr>
            <p:cNvSpPr/>
            <p:nvPr/>
          </p:nvSpPr>
          <p:spPr>
            <a:xfrm>
              <a:off x="6341896" y="2512788"/>
              <a:ext cx="161261" cy="64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5722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35652EE-7E8F-4AA2-9B1F-D7C2BDA4F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32801" r="50575" b="21866"/>
          <a:stretch/>
        </p:blipFill>
        <p:spPr>
          <a:xfrm>
            <a:off x="3615436" y="1999869"/>
            <a:ext cx="3538728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6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DFDFE75-471C-42BD-88A7-9CA8C872279F}"/>
              </a:ext>
            </a:extLst>
          </p:cNvPr>
          <p:cNvGrpSpPr/>
          <p:nvPr/>
        </p:nvGrpSpPr>
        <p:grpSpPr>
          <a:xfrm>
            <a:off x="4601718" y="2557653"/>
            <a:ext cx="2635456" cy="585216"/>
            <a:chOff x="5192268" y="2395728"/>
            <a:chExt cx="2635456" cy="585216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5A9053F-0DDC-46A2-8BC5-3EA65D866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050" t="33467" r="69191" b="54734"/>
            <a:stretch/>
          </p:blipFill>
          <p:spPr>
            <a:xfrm>
              <a:off x="5192268" y="2418588"/>
              <a:ext cx="742188" cy="56235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7B08CA3-A0B0-4731-9FCF-94C0B8162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46" t="44179" r="59928" b="43543"/>
            <a:stretch/>
          </p:blipFill>
          <p:spPr>
            <a:xfrm>
              <a:off x="5961888" y="2395728"/>
              <a:ext cx="722376" cy="58521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AD8173-EED7-44B9-8C4D-FFB6A4044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953" t="58824" r="50875" b="28897"/>
            <a:stretch/>
          </p:blipFill>
          <p:spPr>
            <a:xfrm>
              <a:off x="6711696" y="2395728"/>
              <a:ext cx="1116028" cy="585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76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0B4A51-C7CC-410D-9ACF-C837F112D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5" t="61200" r="57413" b="17886"/>
          <a:stretch/>
        </p:blipFill>
        <p:spPr>
          <a:xfrm>
            <a:off x="4857750" y="2711867"/>
            <a:ext cx="2311908" cy="1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23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071D690-F220-4FBC-A66E-A1AD09E7B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5" t="56533" r="54862" b="19067"/>
          <a:stretch/>
        </p:blipFill>
        <p:spPr>
          <a:xfrm>
            <a:off x="4251960" y="2592324"/>
            <a:ext cx="2311908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9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01D0152-921C-440B-B8CA-0A3F6ED0FA96}"/>
              </a:ext>
            </a:extLst>
          </p:cNvPr>
          <p:cNvSpPr txBox="1"/>
          <p:nvPr/>
        </p:nvSpPr>
        <p:spPr>
          <a:xfrm>
            <a:off x="533400" y="38100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Section</a:t>
            </a:r>
            <a:r>
              <a:rPr lang="es-ES" dirty="0"/>
              <a:t> 3.5.3</a:t>
            </a:r>
            <a:endParaRPr lang="en-US" dirty="0"/>
          </a:p>
        </p:txBody>
      </p:sp>
      <p:pic>
        <p:nvPicPr>
          <p:cNvPr id="2" name="image70.png">
            <a:extLst>
              <a:ext uri="{FF2B5EF4-FFF2-40B4-BE49-F238E27FC236}">
                <a16:creationId xmlns:a16="http://schemas.microsoft.com/office/drawing/2014/main" id="{461D7DDF-13D9-4B63-89D3-551CB26B584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45125" y="3007677"/>
            <a:ext cx="1301750" cy="8426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85106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B04430A-2BC1-4F60-963B-F9625BB26C7D}"/>
              </a:ext>
            </a:extLst>
          </p:cNvPr>
          <p:cNvGrpSpPr/>
          <p:nvPr/>
        </p:nvGrpSpPr>
        <p:grpSpPr>
          <a:xfrm>
            <a:off x="237677" y="504895"/>
            <a:ext cx="11620546" cy="3471676"/>
            <a:chOff x="237677" y="504895"/>
            <a:chExt cx="11620546" cy="3471676"/>
          </a:xfrm>
        </p:grpSpPr>
        <p:sp>
          <p:nvSpPr>
            <p:cNvPr id="3" name="TextBox 62">
              <a:extLst>
                <a:ext uri="{FF2B5EF4-FFF2-40B4-BE49-F238E27FC236}">
                  <a16:creationId xmlns:a16="http://schemas.microsoft.com/office/drawing/2014/main" id="{A7084E1B-6F2A-4122-956A-743A16B15991}"/>
                </a:ext>
              </a:extLst>
            </p:cNvPr>
            <p:cNvSpPr txBox="1"/>
            <p:nvPr/>
          </p:nvSpPr>
          <p:spPr>
            <a:xfrm>
              <a:off x="237677" y="504895"/>
              <a:ext cx="246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Preparation</a:t>
              </a: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8F172C15-342C-4CAB-9467-C7E55B391E06}"/>
                </a:ext>
              </a:extLst>
            </p:cNvPr>
            <p:cNvSpPr/>
            <p:nvPr/>
          </p:nvSpPr>
          <p:spPr>
            <a:xfrm>
              <a:off x="340493" y="1039164"/>
              <a:ext cx="2073098" cy="2937407"/>
            </a:xfrm>
            <a:prstGeom prst="roundRect">
              <a:avLst>
                <a:gd name="adj" fmla="val 740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ectangle: Rounded Corners 5">
              <a:extLst>
                <a:ext uri="{FF2B5EF4-FFF2-40B4-BE49-F238E27FC236}">
                  <a16:creationId xmlns:a16="http://schemas.microsoft.com/office/drawing/2014/main" id="{2BAD8244-01F9-44E1-A9DD-306FC5DD644D}"/>
                </a:ext>
              </a:extLst>
            </p:cNvPr>
            <p:cNvSpPr/>
            <p:nvPr/>
          </p:nvSpPr>
          <p:spPr>
            <a:xfrm>
              <a:off x="486488" y="1141362"/>
              <a:ext cx="1778247" cy="534269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RFx </a:t>
              </a:r>
              <a:r>
                <a:rPr lang="en-US" sz="140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Scope Statement</a:t>
              </a:r>
              <a:endParaRPr lang="en-US" sz="1400" dirty="0">
                <a:solidFill>
                  <a:srgbClr val="00AEEF">
                    <a:lumMod val="50000"/>
                  </a:srgbClr>
                </a:solidFill>
                <a:latin typeface="Segoe UI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5488917-7C2C-44AE-90B2-A11F17B24D77}"/>
                </a:ext>
              </a:extLst>
            </p:cNvPr>
            <p:cNvSpPr/>
            <p:nvPr/>
          </p:nvSpPr>
          <p:spPr>
            <a:xfrm>
              <a:off x="486488" y="1838597"/>
              <a:ext cx="1778247" cy="534269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Project Chart</a:t>
              </a:r>
            </a:p>
          </p:txBody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4B706D10-826E-4677-8DF0-380048259D76}"/>
                </a:ext>
              </a:extLst>
            </p:cNvPr>
            <p:cNvSpPr/>
            <p:nvPr/>
          </p:nvSpPr>
          <p:spPr>
            <a:xfrm>
              <a:off x="486488" y="2535832"/>
              <a:ext cx="1778247" cy="534269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Project Team</a:t>
              </a:r>
            </a:p>
          </p:txBody>
        </p:sp>
        <p:sp>
          <p:nvSpPr>
            <p:cNvPr id="8" name="Rectangle: Rounded Corners 5">
              <a:extLst>
                <a:ext uri="{FF2B5EF4-FFF2-40B4-BE49-F238E27FC236}">
                  <a16:creationId xmlns:a16="http://schemas.microsoft.com/office/drawing/2014/main" id="{F86D93D6-2C5D-469A-897D-2D875E3CC712}"/>
                </a:ext>
              </a:extLst>
            </p:cNvPr>
            <p:cNvSpPr/>
            <p:nvPr/>
          </p:nvSpPr>
          <p:spPr>
            <a:xfrm>
              <a:off x="483465" y="3202006"/>
              <a:ext cx="1778247" cy="534269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Identify and prequalify Bidders</a:t>
              </a:r>
            </a:p>
          </p:txBody>
        </p:sp>
        <p:sp>
          <p:nvSpPr>
            <p:cNvPr id="9" name="TextBox 62">
              <a:extLst>
                <a:ext uri="{FF2B5EF4-FFF2-40B4-BE49-F238E27FC236}">
                  <a16:creationId xmlns:a16="http://schemas.microsoft.com/office/drawing/2014/main" id="{74C62149-43CA-4B71-96E2-B91B73CC399B}"/>
                </a:ext>
              </a:extLst>
            </p:cNvPr>
            <p:cNvSpPr txBox="1"/>
            <p:nvPr/>
          </p:nvSpPr>
          <p:spPr>
            <a:xfrm>
              <a:off x="5125564" y="513281"/>
              <a:ext cx="328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Execution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320B8BA-B05D-461E-A0E4-DD40A3919D7A}"/>
                </a:ext>
              </a:extLst>
            </p:cNvPr>
            <p:cNvSpPr/>
            <p:nvPr/>
          </p:nvSpPr>
          <p:spPr>
            <a:xfrm>
              <a:off x="2937746" y="1039164"/>
              <a:ext cx="8920477" cy="2937407"/>
            </a:xfrm>
            <a:prstGeom prst="roundRect">
              <a:avLst>
                <a:gd name="adj" fmla="val 7407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1" name="Straight Arrow Connector 27">
              <a:extLst>
                <a:ext uri="{FF2B5EF4-FFF2-40B4-BE49-F238E27FC236}">
                  <a16:creationId xmlns:a16="http://schemas.microsoft.com/office/drawing/2014/main" id="{A94D5A15-9F97-4FA6-9C72-49BB6DA89A1C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1375612" y="1675631"/>
              <a:ext cx="0" cy="162966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27">
              <a:extLst>
                <a:ext uri="{FF2B5EF4-FFF2-40B4-BE49-F238E27FC236}">
                  <a16:creationId xmlns:a16="http://schemas.microsoft.com/office/drawing/2014/main" id="{270FF072-65B7-45B2-AC87-4ACF94ED668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1375612" y="2372866"/>
              <a:ext cx="0" cy="162966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27">
              <a:extLst>
                <a:ext uri="{FF2B5EF4-FFF2-40B4-BE49-F238E27FC236}">
                  <a16:creationId xmlns:a16="http://schemas.microsoft.com/office/drawing/2014/main" id="{EC4A3CD4-2855-40FE-813B-D491513898DE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1372589" y="3070101"/>
              <a:ext cx="3023" cy="131905"/>
            </a:xfrm>
            <a:prstGeom prst="straightConnector1">
              <a:avLst/>
            </a:prstGeom>
            <a:ln>
              <a:solidFill>
                <a:schemeClr val="tx2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94">
              <a:extLst>
                <a:ext uri="{FF2B5EF4-FFF2-40B4-BE49-F238E27FC236}">
                  <a16:creationId xmlns:a16="http://schemas.microsoft.com/office/drawing/2014/main" id="{645885F7-C254-49A8-8870-EEB118C05D78}"/>
                </a:ext>
              </a:extLst>
            </p:cNvPr>
            <p:cNvSpPr/>
            <p:nvPr/>
          </p:nvSpPr>
          <p:spPr>
            <a:xfrm rot="5400000">
              <a:off x="2158310" y="2172632"/>
              <a:ext cx="1034717" cy="313463"/>
            </a:xfrm>
            <a:prstGeom prst="triangle">
              <a:avLst/>
            </a:prstGeom>
            <a:solidFill>
              <a:srgbClr val="000000">
                <a:lumMod val="65000"/>
                <a:lumOff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: Rounded Corners 5">
              <a:extLst>
                <a:ext uri="{FF2B5EF4-FFF2-40B4-BE49-F238E27FC236}">
                  <a16:creationId xmlns:a16="http://schemas.microsoft.com/office/drawing/2014/main" id="{1FCB8948-BD6E-4BEB-BFCE-2BAD9B93ABDA}"/>
                </a:ext>
              </a:extLst>
            </p:cNvPr>
            <p:cNvSpPr/>
            <p:nvPr/>
          </p:nvSpPr>
          <p:spPr>
            <a:xfrm>
              <a:off x="7574995" y="1266379"/>
              <a:ext cx="1788969" cy="24762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RFx Distribution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Queries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Oral Presentations</a:t>
              </a:r>
            </a:p>
          </p:txBody>
        </p:sp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EC156449-2DF5-4CA0-BD83-6425FE8D36DA}"/>
                </a:ext>
              </a:extLst>
            </p:cNvPr>
            <p:cNvSpPr/>
            <p:nvPr/>
          </p:nvSpPr>
          <p:spPr>
            <a:xfrm>
              <a:off x="9813688" y="1266379"/>
              <a:ext cx="1920032" cy="24762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Evaluation and Selection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Evaluate Proposals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Recommendation and Selection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Contract / MSA</a:t>
              </a:r>
            </a:p>
          </p:txBody>
        </p:sp>
        <p:sp>
          <p:nvSpPr>
            <p:cNvPr id="17" name="Isosceles Triangle 94">
              <a:extLst>
                <a:ext uri="{FF2B5EF4-FFF2-40B4-BE49-F238E27FC236}">
                  <a16:creationId xmlns:a16="http://schemas.microsoft.com/office/drawing/2014/main" id="{E79B6D78-F620-470D-A519-B767FBF8B8A6}"/>
                </a:ext>
              </a:extLst>
            </p:cNvPr>
            <p:cNvSpPr/>
            <p:nvPr/>
          </p:nvSpPr>
          <p:spPr>
            <a:xfrm rot="5400000">
              <a:off x="6809231" y="2216134"/>
              <a:ext cx="1034717" cy="313463"/>
            </a:xfrm>
            <a:prstGeom prst="triangle">
              <a:avLst/>
            </a:prstGeom>
            <a:solidFill>
              <a:srgbClr val="000000">
                <a:lumMod val="65000"/>
                <a:lumOff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Isosceles Triangle 94">
              <a:extLst>
                <a:ext uri="{FF2B5EF4-FFF2-40B4-BE49-F238E27FC236}">
                  <a16:creationId xmlns:a16="http://schemas.microsoft.com/office/drawing/2014/main" id="{15A487FD-B649-4A31-BB36-4A6603E9E578}"/>
                </a:ext>
              </a:extLst>
            </p:cNvPr>
            <p:cNvSpPr/>
            <p:nvPr/>
          </p:nvSpPr>
          <p:spPr>
            <a:xfrm rot="5400000">
              <a:off x="9071832" y="2216134"/>
              <a:ext cx="1034717" cy="313463"/>
            </a:xfrm>
            <a:prstGeom prst="triangle">
              <a:avLst/>
            </a:prstGeom>
            <a:solidFill>
              <a:srgbClr val="000000">
                <a:lumMod val="65000"/>
                <a:lumOff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" name="Straight Connector 63">
              <a:extLst>
                <a:ext uri="{FF2B5EF4-FFF2-40B4-BE49-F238E27FC236}">
                  <a16:creationId xmlns:a16="http://schemas.microsoft.com/office/drawing/2014/main" id="{C6782161-7266-47FB-AF5B-FB50077368F0}"/>
                </a:ext>
              </a:extLst>
            </p:cNvPr>
            <p:cNvCxnSpPr>
              <a:cxnSpLocks/>
            </p:cNvCxnSpPr>
            <p:nvPr/>
          </p:nvCxnSpPr>
          <p:spPr>
            <a:xfrm>
              <a:off x="340493" y="874229"/>
              <a:ext cx="2232586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3">
              <a:extLst>
                <a:ext uri="{FF2B5EF4-FFF2-40B4-BE49-F238E27FC236}">
                  <a16:creationId xmlns:a16="http://schemas.microsoft.com/office/drawing/2014/main" id="{146BDA93-94C7-481D-B754-5B4958E08E7D}"/>
                </a:ext>
              </a:extLst>
            </p:cNvPr>
            <p:cNvCxnSpPr>
              <a:cxnSpLocks/>
            </p:cNvCxnSpPr>
            <p:nvPr/>
          </p:nvCxnSpPr>
          <p:spPr>
            <a:xfrm>
              <a:off x="2937746" y="874227"/>
              <a:ext cx="8739722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5">
              <a:extLst>
                <a:ext uri="{FF2B5EF4-FFF2-40B4-BE49-F238E27FC236}">
                  <a16:creationId xmlns:a16="http://schemas.microsoft.com/office/drawing/2014/main" id="{98D11DF3-6A99-4472-95A4-E0E4BCBEE650}"/>
                </a:ext>
              </a:extLst>
            </p:cNvPr>
            <p:cNvSpPr/>
            <p:nvPr/>
          </p:nvSpPr>
          <p:spPr>
            <a:xfrm>
              <a:off x="3016182" y="1266379"/>
              <a:ext cx="1789200" cy="24762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Gather RFx information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Size and Scope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Technical Requirements</a:t>
              </a:r>
            </a:p>
          </p:txBody>
        </p:sp>
        <p:sp>
          <p:nvSpPr>
            <p:cNvPr id="22" name="Isosceles Triangle 94">
              <a:extLst>
                <a:ext uri="{FF2B5EF4-FFF2-40B4-BE49-F238E27FC236}">
                  <a16:creationId xmlns:a16="http://schemas.microsoft.com/office/drawing/2014/main" id="{2E85A7CF-B8C2-4992-A81B-68DEAC370242}"/>
                </a:ext>
              </a:extLst>
            </p:cNvPr>
            <p:cNvSpPr/>
            <p:nvPr/>
          </p:nvSpPr>
          <p:spPr>
            <a:xfrm rot="5400000">
              <a:off x="4514460" y="2216134"/>
              <a:ext cx="1034717" cy="313463"/>
            </a:xfrm>
            <a:prstGeom prst="triangle">
              <a:avLst/>
            </a:prstGeom>
            <a:solidFill>
              <a:srgbClr val="000000">
                <a:lumMod val="65000"/>
                <a:lumOff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: Rounded Corners 5">
              <a:extLst>
                <a:ext uri="{FF2B5EF4-FFF2-40B4-BE49-F238E27FC236}">
                  <a16:creationId xmlns:a16="http://schemas.microsoft.com/office/drawing/2014/main" id="{39B06732-4ADB-428E-B6C1-27929D6B280F}"/>
                </a:ext>
              </a:extLst>
            </p:cNvPr>
            <p:cNvSpPr/>
            <p:nvPr/>
          </p:nvSpPr>
          <p:spPr>
            <a:xfrm>
              <a:off x="5278124" y="1266379"/>
              <a:ext cx="1789200" cy="2476274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AEE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Build RFx </a:t>
              </a:r>
              <a:r>
                <a:rPr lang="en-US" sz="1400" b="1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Document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solidFill>
                  <a:srgbClr val="00AEEF">
                    <a:lumMod val="50000"/>
                  </a:srgbClr>
                </a:solidFill>
                <a:latin typeface="Segoe UI"/>
              </a:endParaRP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Information for Bidders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Scope of Work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Proposal documents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Proposals Evaluation</a:t>
              </a:r>
            </a:p>
            <a:p>
              <a:pPr marL="285750" marR="0" lvl="0" indent="-28575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200" dirty="0">
                  <a:solidFill>
                    <a:srgbClr val="00AEEF">
                      <a:lumMod val="50000"/>
                    </a:srgbClr>
                  </a:solidFill>
                  <a:latin typeface="Segoe UI"/>
                </a:rPr>
                <a:t>Contract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8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2C7EFD9-04FF-4863-A081-A88139D0A372}"/>
              </a:ext>
            </a:extLst>
          </p:cNvPr>
          <p:cNvGrpSpPr/>
          <p:nvPr/>
        </p:nvGrpSpPr>
        <p:grpSpPr>
          <a:xfrm>
            <a:off x="2311146" y="1076325"/>
            <a:ext cx="6053328" cy="5221224"/>
            <a:chOff x="1673352" y="576072"/>
            <a:chExt cx="6053328" cy="5221224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E3022A8A-566B-4463-8E88-CC0DE33405C2}"/>
                </a:ext>
              </a:extLst>
            </p:cNvPr>
            <p:cNvSpPr/>
            <p:nvPr/>
          </p:nvSpPr>
          <p:spPr>
            <a:xfrm>
              <a:off x="1673352" y="576072"/>
              <a:ext cx="6053328" cy="5221224"/>
            </a:xfrm>
            <a:prstGeom prst="roundRect">
              <a:avLst>
                <a:gd name="adj" fmla="val 6029"/>
              </a:avLst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868A5C77-2A58-4868-B72B-8D03B174A882}"/>
                </a:ext>
              </a:extLst>
            </p:cNvPr>
            <p:cNvSpPr/>
            <p:nvPr/>
          </p:nvSpPr>
          <p:spPr>
            <a:xfrm>
              <a:off x="2039422" y="2480169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RFI/RFP </a:t>
              </a:r>
              <a:r>
                <a:rPr lang="es-ES" sz="1000" kern="0" dirty="0" err="1">
                  <a:solidFill>
                    <a:schemeClr val="tx1"/>
                  </a:solidFill>
                </a:rPr>
                <a:t>objective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F2662318-5E4C-4805-82AF-789184B3BFA1}"/>
                </a:ext>
              </a:extLst>
            </p:cNvPr>
            <p:cNvSpPr/>
            <p:nvPr/>
          </p:nvSpPr>
          <p:spPr>
            <a:xfrm>
              <a:off x="2039422" y="3275040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Scope</a:t>
              </a:r>
              <a:r>
                <a:rPr lang="es-ES" sz="1000" kern="0" dirty="0">
                  <a:solidFill>
                    <a:schemeClr val="tx1"/>
                  </a:solidFill>
                </a:rPr>
                <a:t> and </a:t>
              </a:r>
              <a:r>
                <a:rPr lang="es-ES" sz="1000" kern="0" dirty="0" err="1">
                  <a:solidFill>
                    <a:schemeClr val="tx1"/>
                  </a:solidFill>
                </a:rPr>
                <a:t>Deliverables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78F21728-19D9-497B-B9C5-A874D3179B0C}"/>
                </a:ext>
              </a:extLst>
            </p:cNvPr>
            <p:cNvSpPr/>
            <p:nvPr/>
          </p:nvSpPr>
          <p:spPr>
            <a:xfrm>
              <a:off x="2039422" y="4069911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RFP </a:t>
              </a:r>
              <a:r>
                <a:rPr lang="es-ES" sz="1000" kern="0" dirty="0" err="1">
                  <a:solidFill>
                    <a:schemeClr val="tx1"/>
                  </a:solidFill>
                </a:rPr>
                <a:t>Instructions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4E4C640-BFFC-4022-A241-40218B3F6580}"/>
                </a:ext>
              </a:extLst>
            </p:cNvPr>
            <p:cNvSpPr/>
            <p:nvPr/>
          </p:nvSpPr>
          <p:spPr>
            <a:xfrm>
              <a:off x="2039422" y="4864782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RFP </a:t>
              </a:r>
              <a:r>
                <a:rPr lang="es-ES" sz="1000" kern="0" dirty="0" err="1">
                  <a:solidFill>
                    <a:schemeClr val="tx1"/>
                  </a:solidFill>
                </a:rPr>
                <a:t>Terms</a:t>
              </a:r>
              <a:r>
                <a:rPr lang="es-ES" sz="1000" kern="0" dirty="0">
                  <a:solidFill>
                    <a:schemeClr val="tx1"/>
                  </a:solidFill>
                </a:rPr>
                <a:t> and </a:t>
              </a:r>
              <a:r>
                <a:rPr lang="es-ES" sz="1000" kern="0" dirty="0" err="1">
                  <a:solidFill>
                    <a:schemeClr val="tx1"/>
                  </a:solidFill>
                </a:rPr>
                <a:t>Conditions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034927C0-2BA1-4322-8850-141689D376AD}"/>
                </a:ext>
              </a:extLst>
            </p:cNvPr>
            <p:cNvSpPr/>
            <p:nvPr/>
          </p:nvSpPr>
          <p:spPr>
            <a:xfrm>
              <a:off x="3552789" y="2813220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Site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Solutions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406881B-7B10-45FB-95E9-ADBDDB4BF81A}"/>
                </a:ext>
              </a:extLst>
            </p:cNvPr>
            <p:cNvSpPr/>
            <p:nvPr/>
          </p:nvSpPr>
          <p:spPr>
            <a:xfrm>
              <a:off x="3552789" y="3595583"/>
              <a:ext cx="1136303" cy="66610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Construction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Services</a:t>
              </a:r>
              <a:endParaRPr lang="en-US" sz="1000" kern="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Diagrama de flujo: documento 9">
              <a:extLst>
                <a:ext uri="{FF2B5EF4-FFF2-40B4-BE49-F238E27FC236}">
                  <a16:creationId xmlns:a16="http://schemas.microsoft.com/office/drawing/2014/main" id="{DD6FB465-81BD-406C-8CA1-4D389EBC421C}"/>
                </a:ext>
              </a:extLst>
            </p:cNvPr>
            <p:cNvSpPr/>
            <p:nvPr/>
          </p:nvSpPr>
          <p:spPr>
            <a:xfrm>
              <a:off x="4959697" y="1335440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Power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sp>
          <p:nvSpPr>
            <p:cNvPr id="11" name="Diagrama de flujo: documento 10">
              <a:extLst>
                <a:ext uri="{FF2B5EF4-FFF2-40B4-BE49-F238E27FC236}">
                  <a16:creationId xmlns:a16="http://schemas.microsoft.com/office/drawing/2014/main" id="{9A2BFF7F-316F-45F1-8AF2-A29ECF9D9C2B}"/>
                </a:ext>
              </a:extLst>
            </p:cNvPr>
            <p:cNvSpPr/>
            <p:nvPr/>
          </p:nvSpPr>
          <p:spPr>
            <a:xfrm>
              <a:off x="4959697" y="1954608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Shelter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sp>
          <p:nvSpPr>
            <p:cNvPr id="12" name="Diagrama de flujo: documento 11">
              <a:extLst>
                <a:ext uri="{FF2B5EF4-FFF2-40B4-BE49-F238E27FC236}">
                  <a16:creationId xmlns:a16="http://schemas.microsoft.com/office/drawing/2014/main" id="{6C1AEC32-43DB-4F0F-83D0-2ECFDD5845DC}"/>
                </a:ext>
              </a:extLst>
            </p:cNvPr>
            <p:cNvSpPr/>
            <p:nvPr/>
          </p:nvSpPr>
          <p:spPr>
            <a:xfrm>
              <a:off x="4959697" y="2570293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Tower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: angular 12">
              <a:extLst>
                <a:ext uri="{FF2B5EF4-FFF2-40B4-BE49-F238E27FC236}">
                  <a16:creationId xmlns:a16="http://schemas.microsoft.com/office/drawing/2014/main" id="{9ACC2A69-45FF-4B37-A2E7-DFABE6960037}"/>
                </a:ext>
              </a:extLst>
            </p:cNvPr>
            <p:cNvCxnSpPr>
              <a:stCxn id="12" idx="2"/>
              <a:endCxn id="8" idx="3"/>
            </p:cNvCxnSpPr>
            <p:nvPr/>
          </p:nvCxnSpPr>
          <p:spPr>
            <a:xfrm rot="5400000">
              <a:off x="5061246" y="2679668"/>
              <a:ext cx="94450" cy="838757"/>
            </a:xfrm>
            <a:prstGeom prst="bentConnector2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49D2C539-0EEC-47EC-8F24-3FEB88D3CC08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2607574" y="3146271"/>
              <a:ext cx="0" cy="128769"/>
            </a:xfrm>
            <a:prstGeom prst="straightConnector1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A5A8CC25-2965-4243-A149-3F1032381804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607574" y="3941142"/>
              <a:ext cx="0" cy="128769"/>
            </a:xfrm>
            <a:prstGeom prst="straightConnector1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678246A4-FD4F-47A3-AB21-A5A37F40B35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2607574" y="4736013"/>
              <a:ext cx="0" cy="128769"/>
            </a:xfrm>
            <a:prstGeom prst="straightConnector1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Diagrama de flujo: documento 16">
              <a:extLst>
                <a:ext uri="{FF2B5EF4-FFF2-40B4-BE49-F238E27FC236}">
                  <a16:creationId xmlns:a16="http://schemas.microsoft.com/office/drawing/2014/main" id="{290D53F7-5E73-4527-B888-215085B48022}"/>
                </a:ext>
              </a:extLst>
            </p:cNvPr>
            <p:cNvSpPr/>
            <p:nvPr/>
          </p:nvSpPr>
          <p:spPr>
            <a:xfrm>
              <a:off x="4959696" y="3674190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Operational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Model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: angular 17">
              <a:extLst>
                <a:ext uri="{FF2B5EF4-FFF2-40B4-BE49-F238E27FC236}">
                  <a16:creationId xmlns:a16="http://schemas.microsoft.com/office/drawing/2014/main" id="{397271A1-1ED9-48D3-A9C9-0AA171AD42EC}"/>
                </a:ext>
              </a:extLst>
            </p:cNvPr>
            <p:cNvCxnSpPr>
              <a:cxnSpLocks/>
              <a:stCxn id="8" idx="1"/>
              <a:endCxn id="5" idx="3"/>
            </p:cNvCxnSpPr>
            <p:nvPr/>
          </p:nvCxnSpPr>
          <p:spPr>
            <a:xfrm rot="10800000" flipV="1">
              <a:off x="3175725" y="3146271"/>
              <a:ext cx="377064" cy="46182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angular 18">
              <a:extLst>
                <a:ext uri="{FF2B5EF4-FFF2-40B4-BE49-F238E27FC236}">
                  <a16:creationId xmlns:a16="http://schemas.microsoft.com/office/drawing/2014/main" id="{BF9C9570-4B60-4130-8F9D-33240FDF92EE}"/>
                </a:ext>
              </a:extLst>
            </p:cNvPr>
            <p:cNvCxnSpPr>
              <a:cxnSpLocks/>
              <a:stCxn id="9" idx="1"/>
              <a:endCxn id="5" idx="3"/>
            </p:cNvCxnSpPr>
            <p:nvPr/>
          </p:nvCxnSpPr>
          <p:spPr>
            <a:xfrm rot="10800000">
              <a:off x="3175725" y="3608092"/>
              <a:ext cx="377064" cy="32054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55F9A8A4-0C7F-46E6-B015-425720E6D2FB}"/>
                </a:ext>
              </a:extLst>
            </p:cNvPr>
            <p:cNvCxnSpPr>
              <a:cxnSpLocks/>
              <a:stCxn id="17" idx="1"/>
              <a:endCxn id="9" idx="3"/>
            </p:cNvCxnSpPr>
            <p:nvPr/>
          </p:nvCxnSpPr>
          <p:spPr>
            <a:xfrm flipH="1" flipV="1">
              <a:off x="4689092" y="3928634"/>
              <a:ext cx="270604" cy="3364"/>
            </a:xfrm>
            <a:prstGeom prst="straightConnector1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7F85280A-CA5F-4F38-8931-02F92661A49A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527849" y="1816968"/>
              <a:ext cx="0" cy="13764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grama de flujo: documento 21">
              <a:extLst>
                <a:ext uri="{FF2B5EF4-FFF2-40B4-BE49-F238E27FC236}">
                  <a16:creationId xmlns:a16="http://schemas.microsoft.com/office/drawing/2014/main" id="{61130165-DD23-4E09-99CF-2795A220FEEE}"/>
                </a:ext>
              </a:extLst>
            </p:cNvPr>
            <p:cNvSpPr/>
            <p:nvPr/>
          </p:nvSpPr>
          <p:spPr>
            <a:xfrm>
              <a:off x="6283138" y="1335440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>
                  <a:solidFill>
                    <a:schemeClr val="tx1"/>
                  </a:solidFill>
                </a:rPr>
                <a:t>Safety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2C61CD6D-4896-4D40-8B6D-BCAD05795A8D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527849" y="2436136"/>
              <a:ext cx="0" cy="134157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C6A96750-5F07-410E-B396-53749D594630}"/>
                </a:ext>
              </a:extLst>
            </p:cNvPr>
            <p:cNvCxnSpPr>
              <a:cxnSpLocks/>
              <a:stCxn id="22" idx="2"/>
              <a:endCxn id="27" idx="0"/>
            </p:cNvCxnSpPr>
            <p:nvPr/>
          </p:nvCxnSpPr>
          <p:spPr>
            <a:xfrm>
              <a:off x="6851290" y="1816968"/>
              <a:ext cx="1" cy="137640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1B5642F-6F45-4950-9639-35EBC54AD859}"/>
                </a:ext>
              </a:extLst>
            </p:cNvPr>
            <p:cNvSpPr txBox="1"/>
            <p:nvPr/>
          </p:nvSpPr>
          <p:spPr>
            <a:xfrm>
              <a:off x="1947672" y="731011"/>
              <a:ext cx="2011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RFI/RFP </a:t>
              </a:r>
              <a:r>
                <a:rPr lang="es-ES" dirty="0" err="1"/>
                <a:t>Document</a:t>
              </a:r>
              <a:endParaRPr lang="en-US" dirty="0"/>
            </a:p>
          </p:txBody>
        </p:sp>
        <p:sp>
          <p:nvSpPr>
            <p:cNvPr id="26" name="Diagrama de flujo: documento 25">
              <a:extLst>
                <a:ext uri="{FF2B5EF4-FFF2-40B4-BE49-F238E27FC236}">
                  <a16:creationId xmlns:a16="http://schemas.microsoft.com/office/drawing/2014/main" id="{5572A0FA-7D18-4481-89A6-50934B22991C}"/>
                </a:ext>
              </a:extLst>
            </p:cNvPr>
            <p:cNvSpPr/>
            <p:nvPr/>
          </p:nvSpPr>
          <p:spPr>
            <a:xfrm>
              <a:off x="6283141" y="2570293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Grounding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sp>
          <p:nvSpPr>
            <p:cNvPr id="27" name="Diagrama de flujo: documento 26">
              <a:extLst>
                <a:ext uri="{FF2B5EF4-FFF2-40B4-BE49-F238E27FC236}">
                  <a16:creationId xmlns:a16="http://schemas.microsoft.com/office/drawing/2014/main" id="{F329D020-F3E8-4A02-8888-68F64E1DB7C0}"/>
                </a:ext>
              </a:extLst>
            </p:cNvPr>
            <p:cNvSpPr/>
            <p:nvPr/>
          </p:nvSpPr>
          <p:spPr>
            <a:xfrm>
              <a:off x="6283139" y="1954608"/>
              <a:ext cx="1136303" cy="515616"/>
            </a:xfrm>
            <a:prstGeom prst="flowChartDocumen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tIns="73152" rIns="73152" bIns="73152" rtlCol="0" anchor="ctr"/>
            <a:lstStyle/>
            <a:p>
              <a:pPr algn="ctr"/>
              <a:r>
                <a:rPr lang="es-ES" sz="1000" kern="0" dirty="0" err="1">
                  <a:solidFill>
                    <a:schemeClr val="tx1"/>
                  </a:solidFill>
                </a:rPr>
                <a:t>Cabling</a:t>
              </a:r>
              <a:r>
                <a:rPr lang="es-ES" sz="1000" kern="0" dirty="0">
                  <a:solidFill>
                    <a:schemeClr val="tx1"/>
                  </a:solidFill>
                </a:rPr>
                <a:t> </a:t>
              </a:r>
              <a:r>
                <a:rPr lang="es-ES" sz="1000" kern="0" dirty="0" err="1">
                  <a:solidFill>
                    <a:schemeClr val="tx1"/>
                  </a:solidFill>
                </a:rPr>
                <a:t>Requirements</a:t>
              </a:r>
              <a:endParaRPr lang="en-US" sz="1000" kern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81C33A91-D37F-4959-8CF3-CCD269EB3DA6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6851291" y="2436136"/>
              <a:ext cx="2" cy="134157"/>
            </a:xfrm>
            <a:prstGeom prst="line">
              <a:avLst/>
            </a:prstGeom>
            <a:ln>
              <a:solidFill>
                <a:srgbClr val="B59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: angular 28">
              <a:extLst>
                <a:ext uri="{FF2B5EF4-FFF2-40B4-BE49-F238E27FC236}">
                  <a16:creationId xmlns:a16="http://schemas.microsoft.com/office/drawing/2014/main" id="{851ED10F-8B78-407A-9AFC-184C842E29CE}"/>
                </a:ext>
              </a:extLst>
            </p:cNvPr>
            <p:cNvCxnSpPr>
              <a:cxnSpLocks/>
              <a:stCxn id="26" idx="2"/>
              <a:endCxn id="8" idx="3"/>
            </p:cNvCxnSpPr>
            <p:nvPr/>
          </p:nvCxnSpPr>
          <p:spPr>
            <a:xfrm rot="5400000">
              <a:off x="5722968" y="2017946"/>
              <a:ext cx="94450" cy="2162201"/>
            </a:xfrm>
            <a:prstGeom prst="bentConnector2">
              <a:avLst/>
            </a:prstGeom>
            <a:ln>
              <a:solidFill>
                <a:srgbClr val="B592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517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5BDACD-4B12-49FC-8FC5-280201A4CFCA}"/>
              </a:ext>
            </a:extLst>
          </p:cNvPr>
          <p:cNvSpPr txBox="1"/>
          <p:nvPr/>
        </p:nvSpPr>
        <p:spPr>
          <a:xfrm>
            <a:off x="1466850" y="2266950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Primer Standard and </a:t>
            </a:r>
            <a:r>
              <a:rPr lang="es-ES" dirty="0" err="1"/>
              <a:t>Regulations</a:t>
            </a:r>
            <a:r>
              <a:rPr lang="es-ES" dirty="0"/>
              <a:t> Civil </a:t>
            </a:r>
            <a:r>
              <a:rPr lang="es-ES" dirty="0" err="1"/>
              <a:t>Aviation</a:t>
            </a:r>
            <a:r>
              <a:rPr lang="es-ES" dirty="0"/>
              <a:t>, </a:t>
            </a:r>
            <a:r>
              <a:rPr lang="es-ES" dirty="0" err="1"/>
              <a:t>Environmental</a:t>
            </a:r>
            <a:r>
              <a:rPr lang="es-ES" dirty="0"/>
              <a:t> and </a:t>
            </a:r>
            <a:r>
              <a:rPr lang="es-ES" dirty="0" err="1"/>
              <a:t>Radiation</a:t>
            </a:r>
            <a:r>
              <a:rPr lang="es-ES" dirty="0"/>
              <a:t> </a:t>
            </a:r>
            <a:r>
              <a:rPr lang="es-ES" dirty="0" err="1"/>
              <a:t>Emissions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64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177822-EA42-4D5C-9AD4-C94DC83D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11" y="1974978"/>
            <a:ext cx="3901778" cy="29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2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F267BEE-A659-4F1A-9321-30B41324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0" t="38532" r="28900" b="14134"/>
          <a:stretch/>
        </p:blipFill>
        <p:spPr>
          <a:xfrm>
            <a:off x="3977640" y="2064563"/>
            <a:ext cx="4236720" cy="30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5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7B3B36A1-9D26-4128-B634-CE364BE2703B}"/>
              </a:ext>
            </a:extLst>
          </p:cNvPr>
          <p:cNvGrpSpPr/>
          <p:nvPr/>
        </p:nvGrpSpPr>
        <p:grpSpPr>
          <a:xfrm>
            <a:off x="1618488" y="523800"/>
            <a:ext cx="9097200" cy="5810400"/>
            <a:chOff x="1618488" y="523800"/>
            <a:chExt cx="9097200" cy="58104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77C02CA-082B-414F-97D1-90A7A43A0297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7625" t="13333" r="15025" b="8667"/>
            <a:stretch/>
          </p:blipFill>
          <p:spPr>
            <a:xfrm>
              <a:off x="1618488" y="523800"/>
              <a:ext cx="9097200" cy="5810400"/>
            </a:xfrm>
            <a:prstGeom prst="rect">
              <a:avLst/>
            </a:prstGeom>
          </p:spPr>
        </p:pic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4CAA893-A447-4F81-8B43-303243BA16E7}"/>
                </a:ext>
              </a:extLst>
            </p:cNvPr>
            <p:cNvSpPr/>
            <p:nvPr/>
          </p:nvSpPr>
          <p:spPr>
            <a:xfrm>
              <a:off x="9605002" y="671037"/>
              <a:ext cx="973351" cy="4842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BC257BBE-62B4-48E9-9E3A-35DD992F819A}"/>
                </a:ext>
              </a:extLst>
            </p:cNvPr>
            <p:cNvSpPr/>
            <p:nvPr/>
          </p:nvSpPr>
          <p:spPr>
            <a:xfrm>
              <a:off x="9549508" y="1298919"/>
              <a:ext cx="1028844" cy="4084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25DFEED-61ED-48B3-B275-E4ED90ABCC3D}"/>
                </a:ext>
              </a:extLst>
            </p:cNvPr>
            <p:cNvSpPr/>
            <p:nvPr/>
          </p:nvSpPr>
          <p:spPr>
            <a:xfrm>
              <a:off x="9522076" y="2028190"/>
              <a:ext cx="1090646" cy="12780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C4F4296A-3959-48C9-A5F8-6A65439146F0}"/>
                </a:ext>
              </a:extLst>
            </p:cNvPr>
            <p:cNvSpPr/>
            <p:nvPr/>
          </p:nvSpPr>
          <p:spPr>
            <a:xfrm>
              <a:off x="9473678" y="3599264"/>
              <a:ext cx="1166476" cy="2692465"/>
            </a:xfrm>
            <a:prstGeom prst="roundRect">
              <a:avLst>
                <a:gd name="adj" fmla="val 140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7F98758-17E2-4971-9ED7-E473A4129963}"/>
                </a:ext>
              </a:extLst>
            </p:cNvPr>
            <p:cNvSpPr/>
            <p:nvPr/>
          </p:nvSpPr>
          <p:spPr>
            <a:xfrm>
              <a:off x="1720132" y="612191"/>
              <a:ext cx="1583626" cy="484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E818D18-8757-4BAA-A133-DEB13B9BDA61}"/>
                </a:ext>
              </a:extLst>
            </p:cNvPr>
            <p:cNvSpPr/>
            <p:nvPr/>
          </p:nvSpPr>
          <p:spPr>
            <a:xfrm>
              <a:off x="4872251" y="1337481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970EDBCB-F7CC-40F6-90A0-D01AA49DF441}"/>
                </a:ext>
              </a:extLst>
            </p:cNvPr>
            <p:cNvSpPr/>
            <p:nvPr/>
          </p:nvSpPr>
          <p:spPr>
            <a:xfrm>
              <a:off x="3923730" y="3551497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6DF4971-0C75-4AA3-9C4F-DB88E081F929}"/>
                </a:ext>
              </a:extLst>
            </p:cNvPr>
            <p:cNvSpPr/>
            <p:nvPr/>
          </p:nvSpPr>
          <p:spPr>
            <a:xfrm>
              <a:off x="2877403" y="3109415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8D25969-0EA6-4C90-B3C8-CA7DDB807C6D}"/>
                </a:ext>
              </a:extLst>
            </p:cNvPr>
            <p:cNvSpPr/>
            <p:nvPr/>
          </p:nvSpPr>
          <p:spPr>
            <a:xfrm>
              <a:off x="2539239" y="4859061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7D664E3-95D1-4C24-89B0-7D43BF7EE6A6}"/>
                </a:ext>
              </a:extLst>
            </p:cNvPr>
            <p:cNvSpPr/>
            <p:nvPr/>
          </p:nvSpPr>
          <p:spPr>
            <a:xfrm>
              <a:off x="1974374" y="2275431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1F7140C-1528-4B52-92EB-01F70ED32CC6}"/>
                </a:ext>
              </a:extLst>
            </p:cNvPr>
            <p:cNvSpPr/>
            <p:nvPr/>
          </p:nvSpPr>
          <p:spPr>
            <a:xfrm>
              <a:off x="8534400" y="1164867"/>
              <a:ext cx="279778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4B274883-61B1-415A-BD7C-022C510303B4}"/>
                </a:ext>
              </a:extLst>
            </p:cNvPr>
            <p:cNvSpPr/>
            <p:nvPr/>
          </p:nvSpPr>
          <p:spPr>
            <a:xfrm>
              <a:off x="8479808" y="1353403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DEDCEB77-8B34-4CE6-8514-B68B7D4C0CCB}"/>
                </a:ext>
              </a:extLst>
            </p:cNvPr>
            <p:cNvSpPr/>
            <p:nvPr/>
          </p:nvSpPr>
          <p:spPr>
            <a:xfrm>
              <a:off x="8054454" y="1695959"/>
              <a:ext cx="279778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371A3FEC-F1B0-458D-95EB-570CFE9B1BD6}"/>
                </a:ext>
              </a:extLst>
            </p:cNvPr>
            <p:cNvSpPr/>
            <p:nvPr/>
          </p:nvSpPr>
          <p:spPr>
            <a:xfrm>
              <a:off x="5944736" y="2279979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5A5F50C0-85FE-4E87-9568-B7C4A51C7648}"/>
                </a:ext>
              </a:extLst>
            </p:cNvPr>
            <p:cNvSpPr/>
            <p:nvPr/>
          </p:nvSpPr>
          <p:spPr>
            <a:xfrm>
              <a:off x="7881584" y="3565143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5BF01BAC-92D7-42AB-A4F7-9CA8CE5F3203}"/>
                </a:ext>
              </a:extLst>
            </p:cNvPr>
            <p:cNvSpPr/>
            <p:nvPr/>
          </p:nvSpPr>
          <p:spPr>
            <a:xfrm>
              <a:off x="7908878" y="3794881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8558D42A-8B62-4C50-8CA3-594F34C122B3}"/>
                </a:ext>
              </a:extLst>
            </p:cNvPr>
            <p:cNvSpPr/>
            <p:nvPr/>
          </p:nvSpPr>
          <p:spPr>
            <a:xfrm>
              <a:off x="6498231" y="4892690"/>
              <a:ext cx="145576" cy="8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3495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DED5F3-3ED9-435F-A3F0-AE4DF8C05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5" t="36267" r="57250" b="25867"/>
          <a:stretch/>
        </p:blipFill>
        <p:spPr>
          <a:xfrm>
            <a:off x="5105228" y="2055114"/>
            <a:ext cx="990772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47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05BDACD-4B12-49FC-8FC5-280201A4CFCA}"/>
              </a:ext>
            </a:extLst>
          </p:cNvPr>
          <p:cNvSpPr txBox="1"/>
          <p:nvPr/>
        </p:nvSpPr>
        <p:spPr>
          <a:xfrm>
            <a:off x="1466850" y="2266950"/>
            <a:ext cx="976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Template</a:t>
            </a:r>
            <a:r>
              <a:rPr lang="es-ES" dirty="0"/>
              <a:t> B - </a:t>
            </a:r>
            <a:r>
              <a:rPr lang="fr-FR" dirty="0"/>
              <a:t>Template </a:t>
            </a:r>
            <a:r>
              <a:rPr lang="fr-FR" dirty="0" err="1"/>
              <a:t>B_Site</a:t>
            </a:r>
            <a:r>
              <a:rPr lang="fr-FR" dirty="0"/>
              <a:t> Construction RFI_RFP_template_2020.06.03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70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D440361-AB94-4CAC-872D-95E5897BBDAF}"/>
              </a:ext>
            </a:extLst>
          </p:cNvPr>
          <p:cNvGrpSpPr/>
          <p:nvPr/>
        </p:nvGrpSpPr>
        <p:grpSpPr>
          <a:xfrm>
            <a:off x="5840260" y="1126200"/>
            <a:ext cx="2212236" cy="4306187"/>
            <a:chOff x="4605670" y="467832"/>
            <a:chExt cx="2212236" cy="430618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34EB511-C929-4906-AB09-657104A6F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843" t="19072" r="50000" b="18138"/>
            <a:stretch/>
          </p:blipFill>
          <p:spPr>
            <a:xfrm>
              <a:off x="4605670" y="467832"/>
              <a:ext cx="1726019" cy="4306187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D0F43D4-15EC-4782-B8AE-0092E5ED5189}"/>
                </a:ext>
              </a:extLst>
            </p:cNvPr>
            <p:cNvSpPr/>
            <p:nvPr/>
          </p:nvSpPr>
          <p:spPr>
            <a:xfrm>
              <a:off x="6120450" y="4175923"/>
              <a:ext cx="420526" cy="59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48BF50F-1C0E-485B-ACB0-3EF1A546B497}"/>
                </a:ext>
              </a:extLst>
            </p:cNvPr>
            <p:cNvSpPr/>
            <p:nvPr/>
          </p:nvSpPr>
          <p:spPr>
            <a:xfrm>
              <a:off x="4605670" y="4175923"/>
              <a:ext cx="1360748" cy="59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F98A25E-DAC4-4566-975C-15AEF0CA4B18}"/>
                </a:ext>
              </a:extLst>
            </p:cNvPr>
            <p:cNvSpPr/>
            <p:nvPr/>
          </p:nvSpPr>
          <p:spPr>
            <a:xfrm>
              <a:off x="6118820" y="3335686"/>
              <a:ext cx="420526" cy="59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0F7B0D2-B830-4A37-8E5B-C500F149FD42}"/>
                </a:ext>
              </a:extLst>
            </p:cNvPr>
            <p:cNvSpPr/>
            <p:nvPr/>
          </p:nvSpPr>
          <p:spPr>
            <a:xfrm>
              <a:off x="4843614" y="1842681"/>
              <a:ext cx="900223" cy="73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900" dirty="0">
                  <a:solidFill>
                    <a:schemeClr val="tx1"/>
                  </a:solidFill>
                </a:rPr>
                <a:t>Tower </a:t>
              </a:r>
              <a:r>
                <a:rPr lang="es-ES" sz="900" dirty="0" err="1">
                  <a:solidFill>
                    <a:schemeClr val="tx1"/>
                  </a:solidFill>
                </a:rPr>
                <a:t>mounted</a:t>
              </a:r>
              <a:r>
                <a:rPr lang="es-ES" sz="900" dirty="0">
                  <a:solidFill>
                    <a:schemeClr val="tx1"/>
                  </a:solidFill>
                </a:rPr>
                <a:t> </a:t>
              </a:r>
              <a:r>
                <a:rPr lang="es-ES" sz="900" dirty="0" err="1">
                  <a:solidFill>
                    <a:schemeClr val="tx1"/>
                  </a:solidFill>
                </a:rPr>
                <a:t>Cabinets</a:t>
              </a:r>
              <a:r>
                <a:rPr lang="es-ES" sz="900" dirty="0">
                  <a:solidFill>
                    <a:schemeClr val="tx1"/>
                  </a:solidFill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900" dirty="0" err="1">
                  <a:solidFill>
                    <a:schemeClr val="tx1"/>
                  </a:solidFill>
                </a:rPr>
                <a:t>Power</a:t>
              </a:r>
              <a:endParaRPr lang="es-E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900" dirty="0" err="1">
                  <a:solidFill>
                    <a:schemeClr val="tx1"/>
                  </a:solidFill>
                </a:rPr>
                <a:t>Baseband</a:t>
              </a:r>
              <a:endParaRPr lang="es-ES" sz="9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900" dirty="0" err="1">
                  <a:solidFill>
                    <a:schemeClr val="tx1"/>
                  </a:solidFill>
                </a:rPr>
                <a:t>Battery</a:t>
              </a:r>
              <a:endParaRPr lang="es-ES" sz="900" dirty="0">
                <a:solidFill>
                  <a:schemeClr val="tx1"/>
                </a:solidFill>
              </a:endParaRPr>
            </a:p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CA2BDC7-9696-475A-A5EC-351FFA2AF70D}"/>
                </a:ext>
              </a:extLst>
            </p:cNvPr>
            <p:cNvSpPr/>
            <p:nvPr/>
          </p:nvSpPr>
          <p:spPr>
            <a:xfrm>
              <a:off x="4942401" y="670458"/>
              <a:ext cx="830724" cy="40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2C62837-7039-43AE-8645-CBA344FCA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050" t="21634" r="38923" b="69948"/>
            <a:stretch/>
          </p:blipFill>
          <p:spPr>
            <a:xfrm>
              <a:off x="6078623" y="1194199"/>
              <a:ext cx="308706" cy="301751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4BB24DA-63AC-4B14-B883-98D6048B1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20" t="40874" r="60604" b="48277"/>
            <a:stretch/>
          </p:blipFill>
          <p:spPr>
            <a:xfrm>
              <a:off x="5777787" y="2218588"/>
              <a:ext cx="237744" cy="39319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9993DD8-FF41-48B6-AF8A-36BE2D18C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20" t="40874" r="60604" b="48277"/>
            <a:stretch/>
          </p:blipFill>
          <p:spPr>
            <a:xfrm>
              <a:off x="5777787" y="1720059"/>
              <a:ext cx="237744" cy="393193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CA5E8CE-403E-4253-9B0D-02EEA1A133B1}"/>
                </a:ext>
              </a:extLst>
            </p:cNvPr>
            <p:cNvSpPr/>
            <p:nvPr/>
          </p:nvSpPr>
          <p:spPr>
            <a:xfrm>
              <a:off x="4843614" y="1030454"/>
              <a:ext cx="1122804" cy="249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dirty="0" err="1">
                  <a:solidFill>
                    <a:schemeClr val="tx1"/>
                  </a:solidFill>
                </a:rPr>
                <a:t>RRUs</a:t>
              </a:r>
              <a:r>
                <a:rPr lang="es-ES" sz="900" dirty="0">
                  <a:solidFill>
                    <a:schemeClr val="tx1"/>
                  </a:solidFill>
                </a:rPr>
                <a:t> and </a:t>
              </a:r>
              <a:r>
                <a:rPr lang="es-ES" sz="900" dirty="0" err="1">
                  <a:solidFill>
                    <a:schemeClr val="tx1"/>
                  </a:solidFill>
                </a:rPr>
                <a:t>Antennas</a:t>
              </a:r>
              <a:endParaRPr lang="es-ES" sz="900" dirty="0">
                <a:solidFill>
                  <a:schemeClr val="tx1"/>
                </a:solidFill>
              </a:endParaRPr>
            </a:p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602957E-B9F5-4AC5-BF08-A7A6DD8703BC}"/>
                </a:ext>
              </a:extLst>
            </p:cNvPr>
            <p:cNvSpPr/>
            <p:nvPr/>
          </p:nvSpPr>
          <p:spPr>
            <a:xfrm>
              <a:off x="6397380" y="1276910"/>
              <a:ext cx="420526" cy="301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900" dirty="0">
                  <a:solidFill>
                    <a:schemeClr val="tx1"/>
                  </a:solidFill>
                </a:rPr>
                <a:t>MW </a:t>
              </a:r>
              <a:r>
                <a:rPr lang="es-ES" sz="900" dirty="0" err="1">
                  <a:solidFill>
                    <a:schemeClr val="tx1"/>
                  </a:solidFill>
                </a:rPr>
                <a:t>Antenna</a:t>
              </a:r>
              <a:endParaRPr lang="es-ES" sz="900" dirty="0">
                <a:solidFill>
                  <a:schemeClr val="tx1"/>
                </a:solidFill>
              </a:endParaRPr>
            </a:p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272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03D5D3F-BDC7-43B2-9CCA-3975259A937A}"/>
              </a:ext>
            </a:extLst>
          </p:cNvPr>
          <p:cNvGrpSpPr/>
          <p:nvPr/>
        </p:nvGrpSpPr>
        <p:grpSpPr>
          <a:xfrm>
            <a:off x="3425375" y="1310162"/>
            <a:ext cx="2054991" cy="2876988"/>
            <a:chOff x="1291775" y="691037"/>
            <a:chExt cx="2054991" cy="287698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8ED219E-162F-4DA8-9248-6DF1DFDD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775" y="691037"/>
              <a:ext cx="2054991" cy="2876988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007AD96-A647-49C3-A6BF-4C0E2A44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0928" y="1587230"/>
              <a:ext cx="822338" cy="974623"/>
            </a:xfrm>
            <a:prstGeom prst="rect">
              <a:avLst/>
            </a:prstGeom>
          </p:spPr>
        </p:pic>
        <p:sp>
          <p:nvSpPr>
            <p:cNvPr id="5" name="Cuadro de texto 47">
              <a:extLst>
                <a:ext uri="{FF2B5EF4-FFF2-40B4-BE49-F238E27FC236}">
                  <a16:creationId xmlns:a16="http://schemas.microsoft.com/office/drawing/2014/main" id="{53AADF9C-4244-4A68-8E4D-F2AA809B020B}"/>
                </a:ext>
              </a:extLst>
            </p:cNvPr>
            <p:cNvSpPr txBox="1"/>
            <p:nvPr/>
          </p:nvSpPr>
          <p:spPr>
            <a:xfrm>
              <a:off x="1395791" y="1587230"/>
              <a:ext cx="486348" cy="5842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6055" indent="-6350" algn="just">
                <a:lnSpc>
                  <a:spcPct val="104000"/>
                </a:lnSpc>
                <a:spcAft>
                  <a:spcPts val="25"/>
                </a:spcAft>
              </a:pPr>
              <a:r>
                <a:rPr lang="es-MX" sz="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n-US" sz="10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599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D71E023-8F1B-4E38-91C2-34332960ACA2}"/>
              </a:ext>
            </a:extLst>
          </p:cNvPr>
          <p:cNvGrpSpPr/>
          <p:nvPr/>
        </p:nvGrpSpPr>
        <p:grpSpPr>
          <a:xfrm>
            <a:off x="4452418" y="871585"/>
            <a:ext cx="3521149" cy="2696440"/>
            <a:chOff x="4452418" y="871585"/>
            <a:chExt cx="3521149" cy="2696440"/>
          </a:xfrm>
        </p:grpSpPr>
        <p:pic>
          <p:nvPicPr>
            <p:cNvPr id="3" name="Picture 15">
              <a:extLst>
                <a:ext uri="{FF2B5EF4-FFF2-40B4-BE49-F238E27FC236}">
                  <a16:creationId xmlns:a16="http://schemas.microsoft.com/office/drawing/2014/main" id="{34C6DE69-6BE6-4B00-BD82-9511E6AF32B4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418" y="871585"/>
              <a:ext cx="3521149" cy="2696440"/>
            </a:xfrm>
            <a:prstGeom prst="rect">
              <a:avLst/>
            </a:prstGeom>
            <a:noFill/>
            <a:ln>
              <a:solidFill>
                <a:sysClr val="window" lastClr="FFFFFF">
                  <a:lumMod val="75000"/>
                </a:sysClr>
              </a:solidFill>
            </a:ln>
          </p:spPr>
        </p:pic>
        <p:sp>
          <p:nvSpPr>
            <p:cNvPr id="4" name="Cuadro de texto 47">
              <a:extLst>
                <a:ext uri="{FF2B5EF4-FFF2-40B4-BE49-F238E27FC236}">
                  <a16:creationId xmlns:a16="http://schemas.microsoft.com/office/drawing/2014/main" id="{E4BF7C06-60E6-4776-9C06-7FB843F5EDC5}"/>
                </a:ext>
              </a:extLst>
            </p:cNvPr>
            <p:cNvSpPr txBox="1"/>
            <p:nvPr/>
          </p:nvSpPr>
          <p:spPr>
            <a:xfrm>
              <a:off x="4452418" y="2651760"/>
              <a:ext cx="768806" cy="77724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6055" indent="-6350" algn="just">
                <a:lnSpc>
                  <a:spcPct val="104000"/>
                </a:lnSpc>
                <a:spcAft>
                  <a:spcPts val="25"/>
                </a:spcAft>
              </a:pPr>
              <a:r>
                <a:rPr lang="es-MX" sz="6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en-US" sz="100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479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F7E3137-2F70-4996-9AEE-395F55AB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47" y="2700465"/>
            <a:ext cx="1219306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4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41E21DA-E362-495E-AD79-38953D8D383D}"/>
              </a:ext>
            </a:extLst>
          </p:cNvPr>
          <p:cNvSpPr/>
          <p:nvPr/>
        </p:nvSpPr>
        <p:spPr>
          <a:xfrm>
            <a:off x="5457162" y="2112062"/>
            <a:ext cx="962638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Fencing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/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Shelter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foundation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9576E77-22A5-4196-84BA-2E0D44D3C9F5}"/>
              </a:ext>
            </a:extLst>
          </p:cNvPr>
          <p:cNvSpPr/>
          <p:nvPr/>
        </p:nvSpPr>
        <p:spPr>
          <a:xfrm>
            <a:off x="6546623" y="2112062"/>
            <a:ext cx="782531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Tower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Foundation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8DFA985-0B31-4F7B-B3FB-80B1AF7814A4}"/>
              </a:ext>
            </a:extLst>
          </p:cNvPr>
          <p:cNvSpPr/>
          <p:nvPr/>
        </p:nvSpPr>
        <p:spPr>
          <a:xfrm>
            <a:off x="5457161" y="2665175"/>
            <a:ext cx="962638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Existing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Tower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reinforcement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C56A8BF-3ACC-4D15-84A0-ADBD6E2705D4}"/>
              </a:ext>
            </a:extLst>
          </p:cNvPr>
          <p:cNvSpPr/>
          <p:nvPr/>
        </p:nvSpPr>
        <p:spPr>
          <a:xfrm>
            <a:off x="7468477" y="2178355"/>
            <a:ext cx="303395" cy="34618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A1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FF0C1E-9BA8-4A6A-A8E0-14EFBC34E5C9}"/>
              </a:ext>
            </a:extLst>
          </p:cNvPr>
          <p:cNvSpPr/>
          <p:nvPr/>
        </p:nvSpPr>
        <p:spPr>
          <a:xfrm>
            <a:off x="7460951" y="2737118"/>
            <a:ext cx="303395" cy="34618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A2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3073AF3-490E-4AF2-A103-6AB8CB52BD54}"/>
              </a:ext>
            </a:extLst>
          </p:cNvPr>
          <p:cNvSpPr/>
          <p:nvPr/>
        </p:nvSpPr>
        <p:spPr>
          <a:xfrm>
            <a:off x="5457161" y="3246080"/>
            <a:ext cx="962637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Rooftop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reinforcement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258FD797-73D2-4029-BA3D-633F4733953B}"/>
              </a:ext>
            </a:extLst>
          </p:cNvPr>
          <p:cNvCxnSpPr>
            <a:cxnSpLocks/>
            <a:stCxn id="30" idx="3"/>
            <a:endCxn id="32" idx="2"/>
          </p:cNvCxnSpPr>
          <p:nvPr/>
        </p:nvCxnSpPr>
        <p:spPr>
          <a:xfrm flipV="1">
            <a:off x="7329154" y="2351445"/>
            <a:ext cx="139323" cy="3132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E0A9DCEB-B3BE-40C9-88E0-CBC09AFE7678}"/>
              </a:ext>
            </a:extLst>
          </p:cNvPr>
          <p:cNvCxnSpPr>
            <a:cxnSpLocks/>
            <a:stCxn id="31" idx="3"/>
            <a:endCxn id="33" idx="2"/>
          </p:cNvCxnSpPr>
          <p:nvPr/>
        </p:nvCxnSpPr>
        <p:spPr>
          <a:xfrm>
            <a:off x="6419799" y="2907690"/>
            <a:ext cx="1041152" cy="2518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id="{8BC70F95-2D47-45C5-B6EB-0E6EB97EC533}"/>
              </a:ext>
            </a:extLst>
          </p:cNvPr>
          <p:cNvSpPr/>
          <p:nvPr/>
        </p:nvSpPr>
        <p:spPr>
          <a:xfrm>
            <a:off x="7449913" y="3305891"/>
            <a:ext cx="303395" cy="34618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A3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846A4105-D793-4ED4-9082-7D22DD40976A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6419798" y="3478981"/>
            <a:ext cx="1030115" cy="9614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5BD60A-3301-46A0-BD95-E73787B98ECD}"/>
              </a:ext>
            </a:extLst>
          </p:cNvPr>
          <p:cNvSpPr txBox="1"/>
          <p:nvPr/>
        </p:nvSpPr>
        <p:spPr>
          <a:xfrm>
            <a:off x="7898695" y="2274502"/>
            <a:ext cx="7064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New Tower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Site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145431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DBC4121-9AF5-409A-8093-B5B2E6B4356E}"/>
              </a:ext>
            </a:extLst>
          </p:cNvPr>
          <p:cNvSpPr txBox="1"/>
          <p:nvPr/>
        </p:nvSpPr>
        <p:spPr>
          <a:xfrm>
            <a:off x="7898695" y="3373162"/>
            <a:ext cx="820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Rooftop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Site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145431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8C9F2CE-925A-4EBC-AB2A-0FEF50E04C6D}"/>
              </a:ext>
            </a:extLst>
          </p:cNvPr>
          <p:cNvSpPr/>
          <p:nvPr/>
        </p:nvSpPr>
        <p:spPr>
          <a:xfrm>
            <a:off x="3080375" y="2751714"/>
            <a:ext cx="303395" cy="346180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A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982D9C7-A774-45A5-A54D-7CBFCFAA7EC8}"/>
              </a:ext>
            </a:extLst>
          </p:cNvPr>
          <p:cNvSpPr txBox="1"/>
          <p:nvPr/>
        </p:nvSpPr>
        <p:spPr>
          <a:xfrm>
            <a:off x="2915929" y="3171034"/>
            <a:ext cx="8854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Start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Site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Construction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145431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57605194-D4A7-44B1-91F0-EB8080A8C3C3}"/>
              </a:ext>
            </a:extLst>
          </p:cNvPr>
          <p:cNvSpPr/>
          <p:nvPr/>
        </p:nvSpPr>
        <p:spPr>
          <a:xfrm>
            <a:off x="4456956" y="2687122"/>
            <a:ext cx="798401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Site</a:t>
            </a: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Preparation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21415523-D8A4-44DA-80A9-DD49B6FEA344}"/>
              </a:ext>
            </a:extLst>
          </p:cNvPr>
          <p:cNvCxnSpPr>
            <a:cxnSpLocks/>
            <a:stCxn id="41" idx="6"/>
            <a:endCxn id="48" idx="1"/>
          </p:cNvCxnSpPr>
          <p:nvPr/>
        </p:nvCxnSpPr>
        <p:spPr>
          <a:xfrm>
            <a:off x="3383770" y="2924804"/>
            <a:ext cx="201805" cy="1174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BBFFDB9C-635E-4147-9411-C5B782ABC4B2}"/>
              </a:ext>
            </a:extLst>
          </p:cNvPr>
          <p:cNvCxnSpPr>
            <a:cxnSpLocks/>
            <a:stCxn id="43" idx="3"/>
            <a:endCxn id="29" idx="1"/>
          </p:cNvCxnSpPr>
          <p:nvPr/>
        </p:nvCxnSpPr>
        <p:spPr>
          <a:xfrm flipV="1">
            <a:off x="5255357" y="2354577"/>
            <a:ext cx="201805" cy="575060"/>
          </a:xfrm>
          <a:prstGeom prst="bentConnector3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7A53106B-5029-42C7-88DB-D70F8B74DB8E}"/>
              </a:ext>
            </a:extLst>
          </p:cNvPr>
          <p:cNvCxnSpPr>
            <a:cxnSpLocks/>
            <a:stCxn id="43" idx="3"/>
            <a:endCxn id="31" idx="1"/>
          </p:cNvCxnSpPr>
          <p:nvPr/>
        </p:nvCxnSpPr>
        <p:spPr>
          <a:xfrm flipV="1">
            <a:off x="5255357" y="2907690"/>
            <a:ext cx="201804" cy="2194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B09C215F-B08C-4F1C-A486-6ABA20E3D36E}"/>
              </a:ext>
            </a:extLst>
          </p:cNvPr>
          <p:cNvCxnSpPr>
            <a:cxnSpLocks/>
            <a:stCxn id="43" idx="3"/>
            <a:endCxn id="34" idx="1"/>
          </p:cNvCxnSpPr>
          <p:nvPr/>
        </p:nvCxnSpPr>
        <p:spPr>
          <a:xfrm>
            <a:off x="5255357" y="2929637"/>
            <a:ext cx="201804" cy="55895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39526789-5A33-4EC9-AB44-A3138F955BDC}"/>
              </a:ext>
            </a:extLst>
          </p:cNvPr>
          <p:cNvSpPr/>
          <p:nvPr/>
        </p:nvSpPr>
        <p:spPr>
          <a:xfrm>
            <a:off x="3585575" y="2683463"/>
            <a:ext cx="769008" cy="485030"/>
          </a:xfrm>
          <a:prstGeom prst="roundRect">
            <a:avLst/>
          </a:prstGeom>
          <a:solidFill>
            <a:srgbClr val="A3CDB7">
              <a:lumMod val="50000"/>
            </a:srgbClr>
          </a:solidFill>
          <a:ln w="9525" cap="flat" cmpd="sng" algn="ctr">
            <a:solidFill>
              <a:srgbClr val="45816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Civil Works Material </a:t>
            </a:r>
            <a:r>
              <a:rPr kumimoji="0" lang="es-E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Transport</a:t>
            </a:r>
            <a:endParaRPr kumimoji="0" lang="en-US" sz="9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96205B6F-4236-44B5-8BC3-96BE2E54F59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419800" y="2354577"/>
            <a:ext cx="126823" cy="0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000C864-798F-4E7F-B931-C8BB55A5B753}"/>
              </a:ext>
            </a:extLst>
          </p:cNvPr>
          <p:cNvCxnSpPr>
            <a:cxnSpLocks/>
            <a:stCxn id="48" idx="3"/>
            <a:endCxn id="43" idx="1"/>
          </p:cNvCxnSpPr>
          <p:nvPr/>
        </p:nvCxnSpPr>
        <p:spPr>
          <a:xfrm>
            <a:off x="4354583" y="2925978"/>
            <a:ext cx="102373" cy="3659"/>
          </a:xfrm>
          <a:prstGeom prst="straightConnector1">
            <a:avLst/>
          </a:prstGeom>
          <a:noFill/>
          <a:ln w="9525" cap="flat" cmpd="sng" algn="ctr">
            <a:solidFill>
              <a:srgbClr val="458161"/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2DD993D-DEA2-4E37-AF61-BCEBCADC382B}"/>
              </a:ext>
            </a:extLst>
          </p:cNvPr>
          <p:cNvSpPr txBox="1"/>
          <p:nvPr/>
        </p:nvSpPr>
        <p:spPr>
          <a:xfrm>
            <a:off x="7892012" y="2773611"/>
            <a:ext cx="8079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Existing</a:t>
            </a:r>
            <a:r>
              <a:rPr kumimoji="0" lang="es-ES" sz="1000" b="0" i="0" u="none" strike="noStrike" kern="0" cap="none" spc="0" normalizeH="0" baseline="0" noProof="0" dirty="0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 Tower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45431"/>
                </a:solidFill>
                <a:effectLst/>
                <a:uLnTx/>
                <a:uFillTx/>
                <a:cs typeface="Calibri" panose="020F0502020204030204" pitchFamily="34" charset="0"/>
              </a:rPr>
              <a:t>Site</a:t>
            </a:r>
            <a:endParaRPr kumimoji="0" lang="en-US" sz="1000" b="0" i="0" u="none" strike="noStrike" kern="0" cap="none" spc="0" normalizeH="0" baseline="0" noProof="0" dirty="0" err="1">
              <a:ln>
                <a:noFill/>
              </a:ln>
              <a:solidFill>
                <a:srgbClr val="145431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6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654</Words>
  <Application>Microsoft Office PowerPoint</Application>
  <PresentationFormat>Panorámica</PresentationFormat>
  <Paragraphs>280</Paragraphs>
  <Slides>85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LOPEZ</dc:creator>
  <cp:lastModifiedBy>MIGUEL LOPEZ</cp:lastModifiedBy>
  <cp:revision>15</cp:revision>
  <dcterms:created xsi:type="dcterms:W3CDTF">2020-09-02T15:52:42Z</dcterms:created>
  <dcterms:modified xsi:type="dcterms:W3CDTF">2020-09-03T14:20:15Z</dcterms:modified>
</cp:coreProperties>
</file>